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531" r:id="rId3"/>
    <p:sldId id="257" r:id="rId4"/>
    <p:sldId id="271" r:id="rId5"/>
    <p:sldId id="258" r:id="rId6"/>
    <p:sldId id="259" r:id="rId7"/>
    <p:sldId id="267" r:id="rId8"/>
    <p:sldId id="270" r:id="rId9"/>
    <p:sldId id="268" r:id="rId10"/>
    <p:sldId id="532" r:id="rId11"/>
    <p:sldId id="260" r:id="rId12"/>
    <p:sldId id="261" r:id="rId13"/>
    <p:sldId id="273" r:id="rId14"/>
    <p:sldId id="275" r:id="rId15"/>
    <p:sldId id="262" r:id="rId16"/>
    <p:sldId id="530" r:id="rId17"/>
    <p:sldId id="510" r:id="rId18"/>
    <p:sldId id="527" r:id="rId19"/>
    <p:sldId id="528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9FB2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00" autoAdjust="0"/>
    <p:restoredTop sz="86989" autoAdjust="0"/>
  </p:normalViewPr>
  <p:slideViewPr>
    <p:cSldViewPr snapToGrid="0">
      <p:cViewPr>
        <p:scale>
          <a:sx n="66" d="100"/>
          <a:sy n="66" d="100"/>
        </p:scale>
        <p:origin x="1544" y="10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58A431-812E-4530-8438-B2447425536F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13A572-709A-4159-AB2C-1D493108C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103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going to touch statistics because these are often done prior to plotting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13A572-709A-4159-AB2C-1D493108C7D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596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13A572-709A-4159-AB2C-1D493108C7D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821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13A572-709A-4159-AB2C-1D493108C7D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20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4488" y="696913"/>
            <a:ext cx="6196012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do not know the frequency that this happens at. Inosine has not been identified in the Thermococcus genome.</a:t>
            </a:r>
          </a:p>
          <a:p>
            <a:endParaRPr lang="en-US" dirty="0"/>
          </a:p>
          <a:p>
            <a:r>
              <a:rPr lang="en-US" dirty="0"/>
              <a:t>How common is this in other species? </a:t>
            </a:r>
          </a:p>
          <a:p>
            <a:endParaRPr lang="en-US" dirty="0"/>
          </a:p>
          <a:p>
            <a:r>
              <a:rPr lang="en-US" dirty="0"/>
              <a:t>Just because several enzymes can repair in vitro does not mean they can repair in vivo</a:t>
            </a:r>
          </a:p>
        </p:txBody>
      </p:sp>
    </p:spTree>
    <p:extLst>
      <p:ext uri="{BB962C8B-B14F-4D97-AF65-F5344CB8AC3E}">
        <p14:creationId xmlns:p14="http://schemas.microsoft.com/office/powerpoint/2010/main" val="503571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F185E-FF55-9F6D-6D66-4047698F5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3C942-44AF-1EAC-8B16-CC0FA26AA2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1AF02E-3634-696E-CAD8-53D41C18C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472AC-6C3F-44CE-AC8F-032703BC0FC8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56DE5-F736-0CC1-3949-9863F23B0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FD854-E670-B6F3-892C-FAE257559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91922-73FF-4D5A-97D4-361D7E990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84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8DA71-C9DE-EC6D-425F-8B87DEE95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B08F19-EB7A-21AC-4B53-7587F3EC42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397BE-5B1F-FDBB-9BDC-CC1F1FBA1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472AC-6C3F-44CE-AC8F-032703BC0FC8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8A736-BB56-0001-E4C4-E179C027E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BC0CA-A9D9-F3BA-4C56-4267F6A65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91922-73FF-4D5A-97D4-361D7E990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26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43FD99-F22E-92E7-9644-C51041E174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8180BB-67A4-6F2B-469A-8A6A39EC8F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011F3-3586-4AC1-8B0D-5E5517FEA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472AC-6C3F-44CE-AC8F-032703BC0FC8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FCCB8-EB9E-FCE2-74EA-8C2708CED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E6850-F169-27A1-8B54-4FD60F136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91922-73FF-4D5A-97D4-361D7E990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544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B2F96-7F4C-1A66-12DC-4709DC38A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77800-EE60-A88F-E5F8-E59FC2094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A2EBF-4C52-7832-6D07-B868FABE8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472AC-6C3F-44CE-AC8F-032703BC0FC8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B0D94-28A0-3D4D-486A-9FBD0869B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E5111-E6E8-202B-7410-67792B59B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91922-73FF-4D5A-97D4-361D7E990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015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0E524-044E-64D7-5121-9BF771BE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00416-A3C9-D3D3-9505-D2443ED68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73FB6F-E210-E809-6669-BB4DFC9FC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472AC-6C3F-44CE-AC8F-032703BC0FC8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0CF8D2-36F3-401A-0351-3DEA71B3E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51AD1-60D9-13C2-1E6E-468793812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91922-73FF-4D5A-97D4-361D7E990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320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DA640-3D3A-6B09-34CD-7E2A61A73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BCC9A-3BE8-5F50-2E3E-071139093B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93F328-564C-7CA2-6B83-7767622C36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AB1A90-A7B4-235B-13F3-0BD5D08DD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472AC-6C3F-44CE-AC8F-032703BC0FC8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FDFB4-2EC7-2C03-D722-082955397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1DD25E-EF2A-2362-4C42-D30B8240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91922-73FF-4D5A-97D4-361D7E990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477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9DB31-42DB-2C5C-5619-AE3A73BC1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F924F-5F5E-4980-3AEF-6066524F3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2F07F2-C4DB-80A2-1395-771786586A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FE7346-35C2-F830-A2FF-4959D46725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A8AAA2-21B7-C849-DF7D-A5862BBFA5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EBA070-3FF2-7CCF-5373-243C33827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472AC-6C3F-44CE-AC8F-032703BC0FC8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32D70-E0A2-7836-6D9E-E9D49787A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09CAED-C1D4-32CC-D218-4B529937C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91922-73FF-4D5A-97D4-361D7E990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458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363B1-0F02-A756-3745-F3F2045A9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4CBE84-BC01-B175-0675-B741B0D7F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472AC-6C3F-44CE-AC8F-032703BC0FC8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B17D04-310D-34A3-298D-7F1BEE06C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4CD36C-2613-5F8C-980A-0F7771BB3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91922-73FF-4D5A-97D4-361D7E990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88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595669-CF21-FFB4-9427-0122FA32F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472AC-6C3F-44CE-AC8F-032703BC0FC8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1EBE3-CEDD-9D85-6385-BD8A2DF25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549AC2-E8A0-419C-4913-37855C154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91922-73FF-4D5A-97D4-361D7E990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34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D734B-0130-56E6-F461-432B0AD5B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E080D-AF93-F046-2831-A57F659F5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7DF55C-3C12-199F-3AB7-7A89B196A2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727886-FE8D-212A-E90C-BC3C09D55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472AC-6C3F-44CE-AC8F-032703BC0FC8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D3E30B-C547-CC5D-5329-4CBDAA836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CB19D5-FBFD-ED98-3D0D-959333753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91922-73FF-4D5A-97D4-361D7E990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36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46E86-7A82-4A76-4CC2-7E0B66800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D081A8-1C74-255A-F9BE-EAFABE17D4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5BE286-9460-03D7-19A4-BC71941732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91599-014D-F72A-05B0-AC51BE1B7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472AC-6C3F-44CE-AC8F-032703BC0FC8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1C59B-8B18-00FA-B6EC-B1588AC34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BB1697-0048-BD3A-B245-199208C7D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91922-73FF-4D5A-97D4-361D7E990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978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B590B3-842A-CDEC-7F0D-50E62ECB0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C12B84-ED11-2C6B-171A-4CB68F92D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247A2-7DB8-5B7B-9886-AD6C40D2C2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472AC-6C3F-44CE-AC8F-032703BC0FC8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CC932-4D87-6C2B-5899-7AE97D1607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3855D-3E08-BB4C-D9B9-C0BAB21AC5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91922-73FF-4D5A-97D4-361D7E990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99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2D5A6-92C4-8021-E154-CCFAE3F630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303867" y="-706437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Introduction to </a:t>
            </a:r>
            <a:r>
              <a:rPr lang="en-US" dirty="0" err="1"/>
              <a:t>ggPlot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ED5778-0F1E-B47C-2A92-FBED9B7018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456267" y="853282"/>
            <a:ext cx="9144000" cy="165576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Alex Alon</a:t>
            </a:r>
          </a:p>
        </p:txBody>
      </p:sp>
      <p:sp>
        <p:nvSpPr>
          <p:cNvPr id="4" name="AutoShape 2" descr="Watch Bob Ross: The Joy of Painting | Prime Video">
            <a:extLst>
              <a:ext uri="{FF2B5EF4-FFF2-40B4-BE49-F238E27FC236}">
                <a16:creationId xmlns:a16="http://schemas.microsoft.com/office/drawing/2014/main" id="{B00A5D6F-B30A-CD49-230F-DA26568949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6" name="Picture 10" descr="Bob Ross painting. : r/InsiderMemeTrading">
            <a:extLst>
              <a:ext uri="{FF2B5EF4-FFF2-40B4-BE49-F238E27FC236}">
                <a16:creationId xmlns:a16="http://schemas.microsoft.com/office/drawing/2014/main" id="{40B9EAAA-5AB0-80FD-E6B7-BCAA2A2CD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600" y="1624982"/>
            <a:ext cx="7264400" cy="523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idgeline Plots in R (3 Examples) | Introduction to ggridges Package">
            <a:extLst>
              <a:ext uri="{FF2B5EF4-FFF2-40B4-BE49-F238E27FC236}">
                <a16:creationId xmlns:a16="http://schemas.microsoft.com/office/drawing/2014/main" id="{FCA3DE35-D35B-C5E8-DBA6-3E1D49F4F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260" y="2078480"/>
            <a:ext cx="2812940" cy="243767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perspectiveLeft">
              <a:rot lat="21299999" lon="2100000" rev="0"/>
            </a:camera>
            <a:lightRig rig="twoPt" dir="t">
              <a:rot lat="0" lon="0" rev="7200000"/>
            </a:lightRig>
          </a:scene3d>
          <a:sp3d contourW="12700">
            <a:bevelT w="25400" h="19050" prst="relaxedInset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F7CFF2-96BE-01E3-C954-951F2E4EEE51}"/>
              </a:ext>
            </a:extLst>
          </p:cNvPr>
          <p:cNvSpPr txBox="1"/>
          <p:nvPr/>
        </p:nvSpPr>
        <p:spPr>
          <a:xfrm>
            <a:off x="-953501" y="2512489"/>
            <a:ext cx="682413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ysClr val="windowText" lastClr="000000"/>
                </a:solidFill>
                <a:effectLst/>
                <a:latin typeface="Roboto" panose="02000000000000000000" pitchFamily="2" charset="0"/>
              </a:rPr>
              <a:t>“You too can </a:t>
            </a:r>
            <a:r>
              <a:rPr lang="en-US" sz="2000" b="1" dirty="0">
                <a:solidFill>
                  <a:sysClr val="windowText" lastClr="000000"/>
                </a:solidFill>
                <a:latin typeface="Roboto" panose="02000000000000000000" pitchFamily="2" charset="0"/>
              </a:rPr>
              <a:t>code</a:t>
            </a:r>
            <a:r>
              <a:rPr lang="en-US" sz="2000" b="1" i="0" dirty="0">
                <a:solidFill>
                  <a:sysClr val="windowText" lastClr="000000"/>
                </a:solidFill>
                <a:effectLst/>
                <a:latin typeface="Roboto" panose="02000000000000000000" pitchFamily="2" charset="0"/>
              </a:rPr>
              <a:t> almighty graphs.”</a:t>
            </a:r>
          </a:p>
          <a:p>
            <a:pPr algn="ctr"/>
            <a:endParaRPr lang="en-US" sz="2400" b="1" dirty="0">
              <a:solidFill>
                <a:sysClr val="windowText" lastClr="000000"/>
              </a:solidFill>
              <a:latin typeface="Roboto" panose="02000000000000000000" pitchFamily="2" charset="0"/>
            </a:endParaRPr>
          </a:p>
          <a:p>
            <a:pPr algn="ctr"/>
            <a:r>
              <a:rPr lang="en-US" sz="2400" b="1" i="0" dirty="0">
                <a:solidFill>
                  <a:srgbClr val="333333"/>
                </a:solidFill>
                <a:effectLst/>
                <a:latin typeface="proxima-nova"/>
              </a:rPr>
              <a:t>"We don't make mistakes, </a:t>
            </a:r>
          </a:p>
          <a:p>
            <a:pPr algn="ctr"/>
            <a:r>
              <a:rPr lang="en-US" sz="2400" b="1" i="0" dirty="0">
                <a:solidFill>
                  <a:srgbClr val="333333"/>
                </a:solidFill>
                <a:effectLst/>
                <a:latin typeface="proxima-nova"/>
              </a:rPr>
              <a:t>just happy little typing errors.“</a:t>
            </a:r>
          </a:p>
          <a:p>
            <a:pPr algn="ctr"/>
            <a:endParaRPr lang="en-US" sz="2400" b="1" dirty="0">
              <a:solidFill>
                <a:srgbClr val="333333"/>
              </a:solidFill>
              <a:latin typeface="proxima-nova"/>
            </a:endParaRPr>
          </a:p>
          <a:p>
            <a:pPr algn="ctr"/>
            <a:r>
              <a:rPr lang="en-US" sz="2400" b="1" i="1" dirty="0">
                <a:solidFill>
                  <a:srgbClr val="333333"/>
                </a:solidFill>
                <a:latin typeface="proxima-nova"/>
              </a:rPr>
              <a:t>-</a:t>
            </a:r>
            <a:r>
              <a:rPr lang="en-US" sz="2400" b="1" i="1" dirty="0" err="1">
                <a:solidFill>
                  <a:srgbClr val="333333"/>
                </a:solidFill>
                <a:latin typeface="proxima-nova"/>
              </a:rPr>
              <a:t>ggPlot</a:t>
            </a:r>
            <a:endParaRPr lang="en-US" sz="2400" b="1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612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E99DB-95B9-05EE-4836-4EDB20399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Sets </a:t>
            </a:r>
            <a:r>
              <a:rPr lang="en-US" b="1" dirty="0"/>
              <a:t>(Code Chunk #2a and 2b)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39B6E-AE1A-30F6-1AC1-203D59B07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423737" cy="107844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data()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?iris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FA2C53B1-221C-2347-934F-1ED82CB62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947" y="3291840"/>
            <a:ext cx="3566160" cy="356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EF75F86-3D29-67D2-EA7A-B2FE0926A4B8}"/>
              </a:ext>
            </a:extLst>
          </p:cNvPr>
          <p:cNvGrpSpPr/>
          <p:nvPr/>
        </p:nvGrpSpPr>
        <p:grpSpPr>
          <a:xfrm>
            <a:off x="6926479" y="2904067"/>
            <a:ext cx="5391150" cy="3953933"/>
            <a:chOff x="8587317" y="3858685"/>
            <a:chExt cx="3746500" cy="2999315"/>
          </a:xfrm>
        </p:grpSpPr>
        <p:pic>
          <p:nvPicPr>
            <p:cNvPr id="4100" name="Picture 4" descr="Is it possible to learn this power? : r/memes">
              <a:extLst>
                <a:ext uri="{FF2B5EF4-FFF2-40B4-BE49-F238E27FC236}">
                  <a16:creationId xmlns:a16="http://schemas.microsoft.com/office/drawing/2014/main" id="{97D75D6E-319D-39A4-BD32-12A40BEF73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09"/>
            <a:stretch/>
          </p:blipFill>
          <p:spPr bwMode="auto">
            <a:xfrm>
              <a:off x="8809567" y="4690534"/>
              <a:ext cx="3302000" cy="2167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22D99D-74C7-07E8-EF33-B03E89E05C1A}"/>
                </a:ext>
              </a:extLst>
            </p:cNvPr>
            <p:cNvSpPr txBox="1"/>
            <p:nvPr/>
          </p:nvSpPr>
          <p:spPr>
            <a:xfrm>
              <a:off x="8587317" y="3858685"/>
              <a:ext cx="3746500" cy="910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When you can make tidy data, access all the R data sets, and still not know how to graph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6656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29DE1-297B-DA6D-4FA5-61183FC1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6983" y="61710"/>
            <a:ext cx="10515600" cy="1325563"/>
          </a:xfrm>
        </p:spPr>
        <p:txBody>
          <a:bodyPr/>
          <a:lstStyle/>
          <a:p>
            <a:r>
              <a:rPr lang="en-US" dirty="0"/>
              <a:t>Aesthetics</a:t>
            </a:r>
            <a:br>
              <a:rPr lang="en-US" dirty="0"/>
            </a:br>
            <a:r>
              <a:rPr lang="en-US" dirty="0"/>
              <a:t>(</a:t>
            </a:r>
            <a:r>
              <a:rPr lang="en-US" b="1" dirty="0"/>
              <a:t>Code Chunk 2c and 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F0050-4939-D5A7-DE35-5EF2819E3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114" y="2469397"/>
            <a:ext cx="2759242" cy="890743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iris %&gt;%</a:t>
            </a:r>
          </a:p>
          <a:p>
            <a:pPr marL="457200" lvl="1" indent="0">
              <a:buNone/>
            </a:pPr>
            <a:r>
              <a:rPr lang="en-US" b="1" dirty="0" err="1"/>
              <a:t>ggplot</a:t>
            </a:r>
            <a:r>
              <a:rPr lang="en-US" b="1" dirty="0"/>
              <a:t>()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21DFB96-251F-C181-CC0E-CA5A200A981E}"/>
              </a:ext>
            </a:extLst>
          </p:cNvPr>
          <p:cNvSpPr txBox="1">
            <a:spLocks/>
          </p:cNvSpPr>
          <p:nvPr/>
        </p:nvSpPr>
        <p:spPr>
          <a:xfrm>
            <a:off x="2226733" y="-261455"/>
            <a:ext cx="127084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/Mapping=what you can see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BD3706-9D70-16B1-746A-5C2A764BB15E}"/>
              </a:ext>
            </a:extLst>
          </p:cNvPr>
          <p:cNvSpPr txBox="1"/>
          <p:nvPr/>
        </p:nvSpPr>
        <p:spPr>
          <a:xfrm>
            <a:off x="216072" y="3360140"/>
            <a:ext cx="552760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iris %&gt;% </a:t>
            </a:r>
          </a:p>
          <a:p>
            <a:r>
              <a:rPr lang="en-US" b="1" dirty="0"/>
              <a:t>	</a:t>
            </a:r>
            <a:r>
              <a:rPr lang="en-US" b="1" dirty="0" err="1"/>
              <a:t>ggplot</a:t>
            </a:r>
            <a:r>
              <a:rPr lang="en-US" b="1" dirty="0"/>
              <a:t>(</a:t>
            </a:r>
            <a:r>
              <a:rPr lang="en-US" b="1" dirty="0" err="1"/>
              <a:t>aes</a:t>
            </a:r>
            <a:r>
              <a:rPr lang="en-US" b="1" dirty="0"/>
              <a:t>(x = </a:t>
            </a:r>
            <a:r>
              <a:rPr lang="en-US" b="1" dirty="0" err="1"/>
              <a:t>Sepal.Length</a:t>
            </a:r>
            <a:r>
              <a:rPr lang="en-US" b="1" dirty="0"/>
              <a:t>, y = </a:t>
            </a:r>
            <a:r>
              <a:rPr lang="en-US" b="1" dirty="0" err="1"/>
              <a:t>Sepal.Width</a:t>
            </a:r>
            <a:r>
              <a:rPr lang="en-US" b="1" dirty="0"/>
              <a:t>))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E30A9D4-DA42-A43A-BAC5-CB543DE6F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21" t="35008" r="32176" b="23209"/>
          <a:stretch/>
        </p:blipFill>
        <p:spPr>
          <a:xfrm>
            <a:off x="5946177" y="1609392"/>
            <a:ext cx="5904623" cy="4004733"/>
          </a:xfrm>
          <a:prstGeom prst="rect">
            <a:avLst/>
          </a:prstGeom>
        </p:spPr>
      </p:pic>
      <p:pic>
        <p:nvPicPr>
          <p:cNvPr id="7172" name="Picture 4" descr="I can't see anything - Futurama Fry Meme Generator">
            <a:extLst>
              <a:ext uri="{FF2B5EF4-FFF2-40B4-BE49-F238E27FC236}">
                <a16:creationId xmlns:a16="http://schemas.microsoft.com/office/drawing/2014/main" id="{C74FF11E-8228-B1D9-510F-905328E65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254" y="1973458"/>
            <a:ext cx="3706053" cy="277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86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E3F65-1FDF-DC34-6C3F-380C04D65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54542"/>
            <a:ext cx="10515600" cy="1325563"/>
          </a:xfrm>
        </p:spPr>
        <p:txBody>
          <a:bodyPr/>
          <a:lstStyle/>
          <a:p>
            <a:r>
              <a:rPr lang="en-US" dirty="0"/>
              <a:t>Geometries </a:t>
            </a:r>
            <a:r>
              <a:rPr lang="en-US" sz="4000" b="1" dirty="0"/>
              <a:t>Code Chunk 4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44A47-74C4-4521-5320-A4786E9D1D09}"/>
              </a:ext>
            </a:extLst>
          </p:cNvPr>
          <p:cNvSpPr txBox="1"/>
          <p:nvPr/>
        </p:nvSpPr>
        <p:spPr>
          <a:xfrm>
            <a:off x="5799667" y="5825067"/>
            <a:ext cx="609600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iris %&gt;% </a:t>
            </a:r>
          </a:p>
          <a:p>
            <a:r>
              <a:rPr lang="en-US" b="1" dirty="0"/>
              <a:t>	</a:t>
            </a:r>
            <a:r>
              <a:rPr lang="en-US" b="1" dirty="0" err="1"/>
              <a:t>ggplot</a:t>
            </a:r>
            <a:r>
              <a:rPr lang="en-US" b="1" dirty="0"/>
              <a:t>(</a:t>
            </a:r>
            <a:r>
              <a:rPr lang="en-US" b="1" dirty="0" err="1"/>
              <a:t>aes</a:t>
            </a:r>
            <a:r>
              <a:rPr lang="en-US" b="1" dirty="0"/>
              <a:t>(x = </a:t>
            </a:r>
            <a:r>
              <a:rPr lang="en-US" b="1" dirty="0" err="1"/>
              <a:t>Sepal.Length</a:t>
            </a:r>
            <a:r>
              <a:rPr lang="en-US" b="1" dirty="0"/>
              <a:t>, y = </a:t>
            </a:r>
            <a:r>
              <a:rPr lang="en-US" b="1" dirty="0" err="1"/>
              <a:t>Sepal.Width</a:t>
            </a:r>
            <a:r>
              <a:rPr lang="en-US" b="1" dirty="0"/>
              <a:t>)) + 	</a:t>
            </a:r>
            <a:r>
              <a:rPr lang="en-US" b="1" dirty="0" err="1"/>
              <a:t>geom_point</a:t>
            </a:r>
            <a:r>
              <a:rPr lang="en-US" b="1" dirty="0"/>
              <a:t>()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615671-C7FE-23CB-2D8C-0B4BAE3A4C7A}"/>
              </a:ext>
            </a:extLst>
          </p:cNvPr>
          <p:cNvSpPr txBox="1"/>
          <p:nvPr/>
        </p:nvSpPr>
        <p:spPr>
          <a:xfrm>
            <a:off x="5503334" y="4213291"/>
            <a:ext cx="6688666" cy="923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b="1" dirty="0" err="1"/>
              <a:t>ggplot</a:t>
            </a:r>
            <a:r>
              <a:rPr lang="en-US" b="1" dirty="0"/>
              <a:t>(data=iris) +</a:t>
            </a:r>
          </a:p>
          <a:p>
            <a:r>
              <a:rPr lang="en-US" b="1" dirty="0"/>
              <a:t>	mapping=</a:t>
            </a:r>
            <a:r>
              <a:rPr lang="en-US" b="1" dirty="0" err="1"/>
              <a:t>aes</a:t>
            </a:r>
            <a:r>
              <a:rPr lang="en-US" b="1" dirty="0"/>
              <a:t>(x = </a:t>
            </a:r>
            <a:r>
              <a:rPr lang="en-US" b="1" dirty="0" err="1"/>
              <a:t>Sepal.Length</a:t>
            </a:r>
            <a:r>
              <a:rPr lang="en-US" b="1" dirty="0"/>
              <a:t>, y = </a:t>
            </a:r>
            <a:r>
              <a:rPr lang="en-US" b="1" dirty="0" err="1"/>
              <a:t>Sepal.Width</a:t>
            </a:r>
            <a:r>
              <a:rPr lang="en-US" b="1" dirty="0"/>
              <a:t>)) + 	</a:t>
            </a:r>
          </a:p>
          <a:p>
            <a:r>
              <a:rPr lang="en-US" b="1" dirty="0"/>
              <a:t>	</a:t>
            </a:r>
            <a:r>
              <a:rPr lang="en-US" b="1" dirty="0" err="1"/>
              <a:t>geom_point</a:t>
            </a:r>
            <a:r>
              <a:rPr lang="en-US" b="1" dirty="0"/>
              <a:t>()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131C03-9E90-6685-9C0F-5C7880FDCCD9}"/>
              </a:ext>
            </a:extLst>
          </p:cNvPr>
          <p:cNvCxnSpPr>
            <a:stCxn id="10" idx="2"/>
          </p:cNvCxnSpPr>
          <p:nvPr/>
        </p:nvCxnSpPr>
        <p:spPr>
          <a:xfrm>
            <a:off x="8847667" y="5136621"/>
            <a:ext cx="0" cy="6884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Dealing with color in ggplot2 | the R Graph Gallery">
            <a:extLst>
              <a:ext uri="{FF2B5EF4-FFF2-40B4-BE49-F238E27FC236}">
                <a16:creationId xmlns:a16="http://schemas.microsoft.com/office/drawing/2014/main" id="{8F55C85C-3334-C287-C700-E9F452771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151471"/>
            <a:ext cx="5002461" cy="570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harts • Simply explained - DATAtab">
            <a:extLst>
              <a:ext uri="{FF2B5EF4-FFF2-40B4-BE49-F238E27FC236}">
                <a16:creationId xmlns:a16="http://schemas.microsoft.com/office/drawing/2014/main" id="{75C89785-27AF-43B3-4175-2B997E39D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325" y="80436"/>
            <a:ext cx="546735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22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3BBEF67-8DDA-5842-DCB1-B1838BBD1D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8" t="15803" r="56096" b="29506"/>
          <a:stretch/>
        </p:blipFill>
        <p:spPr>
          <a:xfrm>
            <a:off x="6155266" y="1773827"/>
            <a:ext cx="6036735" cy="50841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DB1230-90A1-CACA-1E18-4B3BC63E83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09" t="16049" r="56097" b="30247"/>
          <a:stretch/>
        </p:blipFill>
        <p:spPr>
          <a:xfrm>
            <a:off x="0" y="1773828"/>
            <a:ext cx="6194508" cy="50841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6E3F65-1FDF-DC34-6C3F-380C04D65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54542"/>
            <a:ext cx="10515600" cy="1325563"/>
          </a:xfrm>
        </p:spPr>
        <p:txBody>
          <a:bodyPr/>
          <a:lstStyle/>
          <a:p>
            <a:r>
              <a:rPr lang="en-US" dirty="0"/>
              <a:t>Back to Aesthetics (</a:t>
            </a:r>
            <a:r>
              <a:rPr lang="en-US" b="1" dirty="0"/>
              <a:t>Code Chunk 5d)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57F762-2514-D12E-3FC4-74D580F064A5}"/>
              </a:ext>
            </a:extLst>
          </p:cNvPr>
          <p:cNvSpPr txBox="1"/>
          <p:nvPr/>
        </p:nvSpPr>
        <p:spPr>
          <a:xfrm>
            <a:off x="3259666" y="1113708"/>
            <a:ext cx="5672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AESTHETICS CHANGE DEPENDING ON GEOMETRY</a:t>
            </a:r>
          </a:p>
          <a:p>
            <a:pPr algn="ctr"/>
            <a:r>
              <a:rPr lang="en-US" b="1" dirty="0"/>
              <a:t>GEOMETRY OVERRIDES MAPPING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01B967-EFC1-5643-44AA-667490B04618}"/>
              </a:ext>
            </a:extLst>
          </p:cNvPr>
          <p:cNvSpPr/>
          <p:nvPr/>
        </p:nvSpPr>
        <p:spPr>
          <a:xfrm>
            <a:off x="3124490" y="2066525"/>
            <a:ext cx="2922701" cy="2575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BBBE33-7EA2-054C-B8F6-6D0429DDFF33}"/>
              </a:ext>
            </a:extLst>
          </p:cNvPr>
          <p:cNvSpPr/>
          <p:nvPr/>
        </p:nvSpPr>
        <p:spPr>
          <a:xfrm>
            <a:off x="7599569" y="2239680"/>
            <a:ext cx="2526564" cy="1753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9C4A12-2D0F-334E-2919-6E551B04F67B}"/>
              </a:ext>
            </a:extLst>
          </p:cNvPr>
          <p:cNvSpPr/>
          <p:nvPr/>
        </p:nvSpPr>
        <p:spPr>
          <a:xfrm>
            <a:off x="9207500" y="2051872"/>
            <a:ext cx="2899833" cy="187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71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4.9 Multiple geoms, multiple aes() | R for Health Data Science">
            <a:extLst>
              <a:ext uri="{FF2B5EF4-FFF2-40B4-BE49-F238E27FC236}">
                <a16:creationId xmlns:a16="http://schemas.microsoft.com/office/drawing/2014/main" id="{DF29B50D-20FC-C007-5CBC-121429D715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54" b="49315"/>
          <a:stretch/>
        </p:blipFill>
        <p:spPr bwMode="auto">
          <a:xfrm>
            <a:off x="5394476" y="1613800"/>
            <a:ext cx="6738257" cy="317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147E19-67B7-C0ED-5A58-43323D7E0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9268" y="-151342"/>
            <a:ext cx="12251267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More Geometries, Multiple Geometries (</a:t>
            </a:r>
            <a:r>
              <a:rPr lang="en-US" sz="4000" b="1" dirty="0"/>
              <a:t>Code Chunk 7)</a:t>
            </a:r>
            <a:endParaRPr lang="en-US" sz="4000" dirty="0"/>
          </a:p>
        </p:txBody>
      </p:sp>
      <p:pic>
        <p:nvPicPr>
          <p:cNvPr id="10242" name="Picture 2" descr="Woody and Buzz Lightyear Everywhere Widescreen Meme Generator - Imgflip">
            <a:extLst>
              <a:ext uri="{FF2B5EF4-FFF2-40B4-BE49-F238E27FC236}">
                <a16:creationId xmlns:a16="http://schemas.microsoft.com/office/drawing/2014/main" id="{5495D0FA-88D4-809A-7E9F-62F0DA659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4867"/>
            <a:ext cx="4680471" cy="26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040C6B-8A0F-BB57-40B4-13CF6A06495C}"/>
              </a:ext>
            </a:extLst>
          </p:cNvPr>
          <p:cNvSpPr txBox="1"/>
          <p:nvPr/>
        </p:nvSpPr>
        <p:spPr>
          <a:xfrm>
            <a:off x="2108200" y="2773803"/>
            <a:ext cx="30903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Reviewer #3:</a:t>
            </a:r>
          </a:p>
          <a:p>
            <a:r>
              <a:rPr lang="en-US" b="1" dirty="0"/>
              <a:t>These boxplots are great, but I want to see the actual data points overlap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71960184-4F90-0B44-0E37-8CE4C514166C}"/>
              </a:ext>
            </a:extLst>
          </p:cNvPr>
          <p:cNvSpPr/>
          <p:nvPr/>
        </p:nvSpPr>
        <p:spPr>
          <a:xfrm>
            <a:off x="1490133" y="2438401"/>
            <a:ext cx="4207934" cy="2129896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090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5834A-D73E-0745-EFCE-8D557A362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6170"/>
            <a:ext cx="10515600" cy="1325563"/>
          </a:xfrm>
        </p:spPr>
        <p:txBody>
          <a:bodyPr/>
          <a:lstStyle/>
          <a:p>
            <a:r>
              <a:rPr lang="en-US" dirty="0"/>
              <a:t>Themes</a:t>
            </a:r>
          </a:p>
        </p:txBody>
      </p:sp>
      <p:pic>
        <p:nvPicPr>
          <p:cNvPr id="11266" name="Picture 2" descr="ggplot2 Themes in R (Example &amp; Gallery) | Default &amp; Custom Options">
            <a:extLst>
              <a:ext uri="{FF2B5EF4-FFF2-40B4-BE49-F238E27FC236}">
                <a16:creationId xmlns:a16="http://schemas.microsoft.com/office/drawing/2014/main" id="{EBA42D47-F6FB-4824-E79F-8BBB73FD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875500"/>
            <a:ext cx="4597401" cy="443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70E944-F725-9519-7D81-80A6CFDD62F2}"/>
              </a:ext>
            </a:extLst>
          </p:cNvPr>
          <p:cNvSpPr txBox="1"/>
          <p:nvPr/>
        </p:nvSpPr>
        <p:spPr>
          <a:xfrm>
            <a:off x="6471130" y="1660042"/>
            <a:ext cx="773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Try making your own theme!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3CD86E-360A-867C-3D21-17CE851581C9}"/>
              </a:ext>
            </a:extLst>
          </p:cNvPr>
          <p:cNvSpPr txBox="1"/>
          <p:nvPr/>
        </p:nvSpPr>
        <p:spPr>
          <a:xfrm>
            <a:off x="1943100" y="221890"/>
            <a:ext cx="102488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</a:rPr>
              <a:t>AKA the real aesthetics </a:t>
            </a:r>
            <a:r>
              <a:rPr lang="en-US" sz="4400" b="1" dirty="0">
                <a:latin typeface="+mj-lt"/>
              </a:rPr>
              <a:t>(Code Chunk 11)</a:t>
            </a:r>
            <a:endParaRPr lang="en-US" sz="4400" dirty="0">
              <a:latin typeface="+mj-lt"/>
            </a:endParaRPr>
          </a:p>
        </p:txBody>
      </p:sp>
      <p:pic>
        <p:nvPicPr>
          <p:cNvPr id="1026" name="Picture 2" descr="The Grammar of Graphics">
            <a:extLst>
              <a:ext uri="{FF2B5EF4-FFF2-40B4-BE49-F238E27FC236}">
                <a16:creationId xmlns:a16="http://schemas.microsoft.com/office/drawing/2014/main" id="{F6C8C7E8-6A48-B018-E0FA-E12CDCD84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980" y="4396613"/>
            <a:ext cx="2953664" cy="246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7F39FEF-6BA2-5D3D-BFB1-96ED18E36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419" y="2107949"/>
            <a:ext cx="4034581" cy="224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B67C87-5907-31F7-9945-B73EC29DB0D5}"/>
              </a:ext>
            </a:extLst>
          </p:cNvPr>
          <p:cNvSpPr txBox="1"/>
          <p:nvPr/>
        </p:nvSpPr>
        <p:spPr>
          <a:xfrm>
            <a:off x="2630364" y="3887718"/>
            <a:ext cx="773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ggthemes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1467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86CCFD9-F943-0858-1C1E-65E5E20049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405467" y="768615"/>
            <a:ext cx="9144000" cy="1655762"/>
          </a:xfrm>
        </p:spPr>
        <p:txBody>
          <a:bodyPr/>
          <a:lstStyle/>
          <a:p>
            <a:r>
              <a:rPr lang="en-US"/>
              <a:t>Alex Alon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8FAE41-9131-34E8-78A2-D6A717392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16467" y="-791104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Introduction to </a:t>
            </a:r>
            <a:r>
              <a:rPr lang="en-US" dirty="0" err="1"/>
              <a:t>ggPlot</a:t>
            </a:r>
            <a:r>
              <a:rPr lang="en-US" dirty="0"/>
              <a:t> Day 2</a:t>
            </a:r>
            <a:br>
              <a:rPr lang="en-US" dirty="0"/>
            </a:br>
            <a:endParaRPr lang="en-US" dirty="0"/>
          </a:p>
        </p:txBody>
      </p:sp>
      <p:pic>
        <p:nvPicPr>
          <p:cNvPr id="6150" name="Picture 6" descr="Deadpool' Delivered Hilarious Teaser Spoofing Bob Ross">
            <a:extLst>
              <a:ext uri="{FF2B5EF4-FFF2-40B4-BE49-F238E27FC236}">
                <a16:creationId xmlns:a16="http://schemas.microsoft.com/office/drawing/2014/main" id="{63686E91-6AC9-3856-97C3-94DE1556C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854" y="1159934"/>
            <a:ext cx="7167110" cy="569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A2F1BF6E-D52A-345E-857B-C92037AA5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2368">
            <a:off x="8949124" y="1470167"/>
            <a:ext cx="3296467" cy="4786731"/>
          </a:xfrm>
          <a:prstGeom prst="rect">
            <a:avLst/>
          </a:prstGeom>
          <a:noFill/>
          <a:scene3d>
            <a:camera prst="perspectiveLeft" fov="2700000">
              <a:rot lat="0" lon="900000" rev="15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E1EA81-40E8-C789-E3BC-40E337928C42}"/>
              </a:ext>
            </a:extLst>
          </p:cNvPr>
          <p:cNvSpPr txBox="1"/>
          <p:nvPr/>
        </p:nvSpPr>
        <p:spPr>
          <a:xfrm>
            <a:off x="0" y="2568310"/>
            <a:ext cx="497416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  <a:latin typeface="Google Sans"/>
              </a:rPr>
              <a:t>“</a:t>
            </a:r>
            <a:r>
              <a:rPr lang="en-US" sz="2400" b="1" i="0" dirty="0">
                <a:solidFill>
                  <a:sysClr val="windowText" lastClr="000000"/>
                </a:solidFill>
                <a:effectLst/>
                <a:latin typeface="Google Sans"/>
              </a:rPr>
              <a:t>Remember this is your graph; you get to make and break the data here</a:t>
            </a:r>
            <a:r>
              <a:rPr lang="en-US" sz="2400" b="1" dirty="0">
                <a:solidFill>
                  <a:sysClr val="windowText" lastClr="000000"/>
                </a:solidFill>
                <a:latin typeface="Google Sans"/>
              </a:rPr>
              <a:t>”</a:t>
            </a:r>
          </a:p>
          <a:p>
            <a:pPr algn="ctr"/>
            <a:endParaRPr lang="en-US" sz="2400" b="1" dirty="0">
              <a:solidFill>
                <a:sysClr val="windowText" lastClr="000000"/>
              </a:solidFill>
              <a:latin typeface="Google Sans"/>
            </a:endParaRPr>
          </a:p>
          <a:p>
            <a:pPr algn="ctr"/>
            <a:r>
              <a:rPr lang="en-US" sz="2400" b="1" i="1" dirty="0">
                <a:solidFill>
                  <a:sysClr val="windowText" lastClr="000000"/>
                </a:solidFill>
                <a:latin typeface="Google Sans"/>
              </a:rPr>
              <a:t>-</a:t>
            </a:r>
            <a:r>
              <a:rPr lang="en-US" sz="2400" b="1" i="1" dirty="0" err="1">
                <a:solidFill>
                  <a:sysClr val="windowText" lastClr="000000"/>
                </a:solidFill>
                <a:latin typeface="Google Sans"/>
              </a:rPr>
              <a:t>ggPlot</a:t>
            </a:r>
            <a:endParaRPr lang="en-US" sz="2400" b="1" i="1" dirty="0">
              <a:solidFill>
                <a:sysClr val="windowText" lastClr="000000"/>
              </a:solidFill>
              <a:latin typeface="Google Sans"/>
            </a:endParaRPr>
          </a:p>
          <a:p>
            <a:pPr algn="ctr"/>
            <a:r>
              <a:rPr lang="en-US" sz="2400" b="1" i="0" dirty="0">
                <a:solidFill>
                  <a:sysClr val="windowText" lastClr="000000"/>
                </a:solidFill>
                <a:effectLst/>
                <a:latin typeface="Google Sans"/>
              </a:rPr>
              <a:t> </a:t>
            </a:r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3A8971-CCC4-4178-3DEF-EE5F0D09E37A}"/>
              </a:ext>
            </a:extLst>
          </p:cNvPr>
          <p:cNvSpPr txBox="1"/>
          <p:nvPr/>
        </p:nvSpPr>
        <p:spPr>
          <a:xfrm>
            <a:off x="389466" y="6211669"/>
            <a:ext cx="4858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Don’t know how to use photoshop so here is Deadpool instead</a:t>
            </a:r>
          </a:p>
        </p:txBody>
      </p:sp>
    </p:spTree>
    <p:extLst>
      <p:ext uri="{BB962C8B-B14F-4D97-AF65-F5344CB8AC3E}">
        <p14:creationId xmlns:p14="http://schemas.microsoft.com/office/powerpoint/2010/main" val="3175939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EB18A48-BB61-73FC-8AB3-1DBCC8F743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95" t="67355" r="29245" b="23245"/>
          <a:stretch/>
        </p:blipFill>
        <p:spPr>
          <a:xfrm>
            <a:off x="8539973" y="5393093"/>
            <a:ext cx="3273944" cy="93100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0A51ECE-E1C7-A015-6618-25CF091882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705" t="26759" r="29246" b="59984"/>
          <a:stretch/>
        </p:blipFill>
        <p:spPr>
          <a:xfrm>
            <a:off x="8437472" y="3987229"/>
            <a:ext cx="3405284" cy="12796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D5ABA7-53ED-B111-EE2D-A1AF99C5B9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95" t="52604" r="29245" b="34538"/>
          <a:stretch/>
        </p:blipFill>
        <p:spPr>
          <a:xfrm>
            <a:off x="3449739" y="2160554"/>
            <a:ext cx="3272587" cy="12730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E63FBB-B46C-958B-0DBC-F33C8C6B5F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95" t="40988" r="29245" b="45949"/>
          <a:stretch/>
        </p:blipFill>
        <p:spPr>
          <a:xfrm>
            <a:off x="3520295" y="706628"/>
            <a:ext cx="3229537" cy="127625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DEC8A7F-E5E3-8683-58BB-D0B9C48C0A26}"/>
              </a:ext>
            </a:extLst>
          </p:cNvPr>
          <p:cNvGrpSpPr/>
          <p:nvPr/>
        </p:nvGrpSpPr>
        <p:grpSpPr>
          <a:xfrm>
            <a:off x="76437" y="2167477"/>
            <a:ext cx="3539014" cy="1358357"/>
            <a:chOff x="106169" y="2069091"/>
            <a:chExt cx="3539014" cy="1358357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5E04331-0E34-1EB4-E9F0-F913B1822D9D}"/>
                </a:ext>
              </a:extLst>
            </p:cNvPr>
            <p:cNvGrpSpPr/>
            <p:nvPr/>
          </p:nvGrpSpPr>
          <p:grpSpPr>
            <a:xfrm>
              <a:off x="1566634" y="2069091"/>
              <a:ext cx="2078549" cy="1342968"/>
              <a:chOff x="1554204" y="2069085"/>
              <a:chExt cx="2078549" cy="1342968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465B66EA-139A-2330-6004-F5EC4912DAAA}"/>
                  </a:ext>
                </a:extLst>
              </p:cNvPr>
              <p:cNvGrpSpPr/>
              <p:nvPr/>
            </p:nvGrpSpPr>
            <p:grpSpPr>
              <a:xfrm>
                <a:off x="1773279" y="2069085"/>
                <a:ext cx="896393" cy="1231879"/>
                <a:chOff x="1773279" y="2069085"/>
                <a:chExt cx="896393" cy="1231879"/>
              </a:xfrm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66A01C08-C9FC-CBB5-7B56-85D0266C9437}"/>
                    </a:ext>
                  </a:extLst>
                </p:cNvPr>
                <p:cNvSpPr/>
                <p:nvPr/>
              </p:nvSpPr>
              <p:spPr>
                <a:xfrm>
                  <a:off x="2204544" y="2069085"/>
                  <a:ext cx="190645" cy="190006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41" name="Picture 40" descr="Several chemical formula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DCC4417-6A20-5D98-6361-5B53F710FE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5000" t="51992"/>
                <a:stretch/>
              </p:blipFill>
              <p:spPr>
                <a:xfrm>
                  <a:off x="1773279" y="2100635"/>
                  <a:ext cx="896393" cy="1200329"/>
                </a:xfrm>
                <a:prstGeom prst="rect">
                  <a:avLst/>
                </a:prstGeom>
              </p:spPr>
            </p:pic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00342D1-6E8A-68DC-CF80-CC53C1982DEA}"/>
                  </a:ext>
                </a:extLst>
              </p:cNvPr>
              <p:cNvSpPr txBox="1"/>
              <p:nvPr/>
            </p:nvSpPr>
            <p:spPr>
              <a:xfrm>
                <a:off x="1554204" y="3165832"/>
                <a:ext cx="20785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Deoxyuridine (dU)</a:t>
                </a: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5C94C573-23E4-E276-75A6-56F12D66A68E}"/>
                </a:ext>
              </a:extLst>
            </p:cNvPr>
            <p:cNvGrpSpPr/>
            <p:nvPr/>
          </p:nvGrpSpPr>
          <p:grpSpPr>
            <a:xfrm>
              <a:off x="1174098" y="2412743"/>
              <a:ext cx="737083" cy="858700"/>
              <a:chOff x="5367282" y="16359040"/>
              <a:chExt cx="1432772" cy="1222269"/>
            </a:xfrm>
          </p:grpSpPr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74B871B2-384C-F9DF-16AA-80BE55ABC4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58528" y="16913933"/>
                <a:ext cx="152401" cy="381002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C93558F-F6F1-CC98-D704-0133E6D9B8CC}"/>
                  </a:ext>
                </a:extLst>
              </p:cNvPr>
              <p:cNvSpPr txBox="1"/>
              <p:nvPr/>
            </p:nvSpPr>
            <p:spPr>
              <a:xfrm>
                <a:off x="5580856" y="17252744"/>
                <a:ext cx="1219198" cy="328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latin typeface="Arial" panose="020B0604020202020204" pitchFamily="34" charset="0"/>
                    <a:cs typeface="Arial" pitchFamily="34" charset="0"/>
                  </a:rPr>
                  <a:t>NH</a:t>
                </a:r>
                <a:r>
                  <a:rPr lang="en-US" sz="600" dirty="0">
                    <a:latin typeface="Arial" panose="020B0604020202020204" pitchFamily="34" charset="0"/>
                    <a:cs typeface="Arial" pitchFamily="34" charset="0"/>
                  </a:rPr>
                  <a:t>3</a:t>
                </a:r>
                <a:endParaRPr lang="en-US" sz="900" dirty="0"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73" name="Arc 72">
                <a:extLst>
                  <a:ext uri="{FF2B5EF4-FFF2-40B4-BE49-F238E27FC236}">
                    <a16:creationId xmlns:a16="http://schemas.microsoft.com/office/drawing/2014/main" id="{CFE43929-8C06-6BBB-4294-743E1582083D}"/>
                  </a:ext>
                </a:extLst>
              </p:cNvPr>
              <p:cNvSpPr/>
              <p:nvPr/>
            </p:nvSpPr>
            <p:spPr>
              <a:xfrm>
                <a:off x="5477527" y="16609134"/>
                <a:ext cx="533400" cy="533400"/>
              </a:xfrm>
              <a:prstGeom prst="arc">
                <a:avLst>
                  <a:gd name="adj1" fmla="val 16200000"/>
                  <a:gd name="adj2" fmla="val 1632967"/>
                </a:avLst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E431353-2452-BA99-2533-A04DA8C4CC83}"/>
                  </a:ext>
                </a:extLst>
              </p:cNvPr>
              <p:cNvSpPr txBox="1"/>
              <p:nvPr/>
            </p:nvSpPr>
            <p:spPr>
              <a:xfrm>
                <a:off x="5367282" y="16359040"/>
                <a:ext cx="1287289" cy="328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latin typeface="Arial" panose="020B0604020202020204" pitchFamily="34" charset="0"/>
                    <a:cs typeface="Arial" pitchFamily="34" charset="0"/>
                  </a:rPr>
                  <a:t>H</a:t>
                </a:r>
                <a:r>
                  <a:rPr lang="en-US" sz="600" dirty="0">
                    <a:latin typeface="Arial" panose="020B0604020202020204" pitchFamily="34" charset="0"/>
                    <a:cs typeface="Arial" pitchFamily="34" charset="0"/>
                  </a:rPr>
                  <a:t>2</a:t>
                </a:r>
                <a:r>
                  <a:rPr lang="en-US" sz="900" dirty="0">
                    <a:latin typeface="Arial" panose="020B0604020202020204" pitchFamily="34" charset="0"/>
                    <a:cs typeface="Arial" pitchFamily="34" charset="0"/>
                  </a:rPr>
                  <a:t>O</a:t>
                </a: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7FC5FAF-0771-5D08-7AB0-C9BB7558142C}"/>
                </a:ext>
              </a:extLst>
            </p:cNvPr>
            <p:cNvGrpSpPr/>
            <p:nvPr/>
          </p:nvGrpSpPr>
          <p:grpSpPr>
            <a:xfrm>
              <a:off x="106169" y="2089072"/>
              <a:ext cx="1534274" cy="1338376"/>
              <a:chOff x="110816" y="2089066"/>
              <a:chExt cx="1534274" cy="1338376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075CC13-F46B-14CB-E606-1ABBB39ACB28}"/>
                  </a:ext>
                </a:extLst>
              </p:cNvPr>
              <p:cNvSpPr txBox="1"/>
              <p:nvPr/>
            </p:nvSpPr>
            <p:spPr>
              <a:xfrm>
                <a:off x="133661" y="3181221"/>
                <a:ext cx="151142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Deoxycytidine (dC)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547F2D8E-E7E2-45DC-1D35-921FEB967532}"/>
                  </a:ext>
                </a:extLst>
              </p:cNvPr>
              <p:cNvGrpSpPr/>
              <p:nvPr/>
            </p:nvGrpSpPr>
            <p:grpSpPr>
              <a:xfrm>
                <a:off x="110816" y="2089066"/>
                <a:ext cx="957469" cy="1223466"/>
                <a:chOff x="110816" y="2089066"/>
                <a:chExt cx="957469" cy="1223466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CD29A43E-0C4B-D1E0-681F-10DC0BDBF692}"/>
                    </a:ext>
                  </a:extLst>
                </p:cNvPr>
                <p:cNvSpPr/>
                <p:nvPr/>
              </p:nvSpPr>
              <p:spPr>
                <a:xfrm>
                  <a:off x="625374" y="2089066"/>
                  <a:ext cx="190645" cy="190006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27" name="Picture 26" descr="Several chemical formula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1004072F-0184-C710-3ED0-85D143150E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3843" t="51588"/>
                <a:stretch/>
              </p:blipFill>
              <p:spPr>
                <a:xfrm>
                  <a:off x="110816" y="2112203"/>
                  <a:ext cx="957469" cy="120032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79" name="Title 1"/>
          <p:cNvSpPr>
            <a:spLocks noGrp="1"/>
          </p:cNvSpPr>
          <p:nvPr>
            <p:ph type="title"/>
          </p:nvPr>
        </p:nvSpPr>
        <p:spPr>
          <a:xfrm>
            <a:off x="263347" y="-141874"/>
            <a:ext cx="12192000" cy="888784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Spontaneous deamination is a common source of DNA damage</a:t>
            </a:r>
          </a:p>
        </p:txBody>
      </p:sp>
      <p:sp>
        <p:nvSpPr>
          <p:cNvPr id="7" name="Slide Number Placeholder 44">
            <a:extLst>
              <a:ext uri="{FF2B5EF4-FFF2-40B4-BE49-F238E27FC236}">
                <a16:creationId xmlns:a16="http://schemas.microsoft.com/office/drawing/2014/main" id="{C67BD908-79CB-FAE6-8A25-21E6E67D7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22885" y="6492875"/>
            <a:ext cx="2133600" cy="365125"/>
          </a:xfrm>
        </p:spPr>
        <p:txBody>
          <a:bodyPr/>
          <a:lstStyle/>
          <a:p>
            <a:fld id="{FA9EC557-5850-4681-B884-16EB65A9A73D}" type="slidenum">
              <a:rPr lang="en-US" smtClean="0">
                <a:solidFill>
                  <a:schemeClr val="tx1"/>
                </a:solidFill>
              </a:rPr>
              <a:pPr/>
              <a:t>17</a:t>
            </a:fld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05F16C-9CAF-C9EF-74A8-0D1F65A9A07E}"/>
              </a:ext>
            </a:extLst>
          </p:cNvPr>
          <p:cNvCxnSpPr>
            <a:cxnSpLocks/>
          </p:cNvCxnSpPr>
          <p:nvPr/>
        </p:nvCxnSpPr>
        <p:spPr>
          <a:xfrm>
            <a:off x="1184874" y="2879272"/>
            <a:ext cx="558036" cy="66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72E1CE1-CEB0-A16A-CCA0-9A4B2BEACC38}"/>
              </a:ext>
            </a:extLst>
          </p:cNvPr>
          <p:cNvCxnSpPr>
            <a:cxnSpLocks/>
          </p:cNvCxnSpPr>
          <p:nvPr/>
        </p:nvCxnSpPr>
        <p:spPr>
          <a:xfrm>
            <a:off x="5086033" y="1780041"/>
            <a:ext cx="0" cy="592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200AB04-0B54-CBA3-62AF-309D5554442C}"/>
              </a:ext>
            </a:extLst>
          </p:cNvPr>
          <p:cNvCxnSpPr>
            <a:cxnSpLocks/>
          </p:cNvCxnSpPr>
          <p:nvPr/>
        </p:nvCxnSpPr>
        <p:spPr>
          <a:xfrm>
            <a:off x="6734624" y="4737146"/>
            <a:ext cx="1762463" cy="0"/>
          </a:xfrm>
          <a:prstGeom prst="straightConnector1">
            <a:avLst/>
          </a:prstGeom>
          <a:ln w="28575"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707FE1-44E6-75DE-0D40-3FBE54885CE7}"/>
              </a:ext>
            </a:extLst>
          </p:cNvPr>
          <p:cNvCxnSpPr>
            <a:cxnSpLocks/>
          </p:cNvCxnSpPr>
          <p:nvPr/>
        </p:nvCxnSpPr>
        <p:spPr>
          <a:xfrm flipH="1">
            <a:off x="6734624" y="2751714"/>
            <a:ext cx="871549" cy="0"/>
          </a:xfrm>
          <a:prstGeom prst="line">
            <a:avLst/>
          </a:prstGeom>
          <a:ln w="28575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2139F3E-F06B-85A5-E0BC-DB80513A38B3}"/>
              </a:ext>
            </a:extLst>
          </p:cNvPr>
          <p:cNvCxnSpPr>
            <a:cxnSpLocks/>
          </p:cNvCxnSpPr>
          <p:nvPr/>
        </p:nvCxnSpPr>
        <p:spPr>
          <a:xfrm flipV="1">
            <a:off x="7578275" y="2751708"/>
            <a:ext cx="835904" cy="2355"/>
          </a:xfrm>
          <a:prstGeom prst="straightConnector1">
            <a:avLst/>
          </a:prstGeom>
          <a:ln w="28575"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F6CAE03-E1D0-DBA5-566B-526391D22DBA}"/>
              </a:ext>
            </a:extLst>
          </p:cNvPr>
          <p:cNvSpPr txBox="1"/>
          <p:nvPr/>
        </p:nvSpPr>
        <p:spPr>
          <a:xfrm>
            <a:off x="6913855" y="2340123"/>
            <a:ext cx="227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Replication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8FFCD73-4786-B842-EB53-CE4740C020E9}"/>
              </a:ext>
            </a:extLst>
          </p:cNvPr>
          <p:cNvCxnSpPr>
            <a:cxnSpLocks/>
          </p:cNvCxnSpPr>
          <p:nvPr/>
        </p:nvCxnSpPr>
        <p:spPr>
          <a:xfrm>
            <a:off x="10122885" y="5097155"/>
            <a:ext cx="0" cy="3546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DE1BC11-6578-E7FE-994E-C1280A585BF8}"/>
              </a:ext>
            </a:extLst>
          </p:cNvPr>
          <p:cNvSpPr txBox="1"/>
          <p:nvPr/>
        </p:nvSpPr>
        <p:spPr>
          <a:xfrm>
            <a:off x="10122885" y="5097155"/>
            <a:ext cx="227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Repair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CA1EDF3-77BA-01CE-F83B-215ECE92BA15}"/>
              </a:ext>
            </a:extLst>
          </p:cNvPr>
          <p:cNvCxnSpPr/>
          <p:nvPr/>
        </p:nvCxnSpPr>
        <p:spPr>
          <a:xfrm>
            <a:off x="6734624" y="2751708"/>
            <a:ext cx="0" cy="1985438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44CC3-CE36-A30D-F1F4-ACD38053E8E4}"/>
              </a:ext>
            </a:extLst>
          </p:cNvPr>
          <p:cNvSpPr txBox="1">
            <a:spLocks/>
          </p:cNvSpPr>
          <p:nvPr/>
        </p:nvSpPr>
        <p:spPr>
          <a:xfrm>
            <a:off x="4678037" y="71998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4708AF-99FC-4ED8-AACE-279E87CDD53C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A3F7D9-43CF-459D-056C-66AE659537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95" t="40988" r="29245" b="45949"/>
          <a:stretch/>
        </p:blipFill>
        <p:spPr>
          <a:xfrm>
            <a:off x="8539973" y="2178729"/>
            <a:ext cx="3200282" cy="12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93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B9EFA-FBEE-BA8C-3219-3F57C7DF4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7628765-D7CD-56D5-0FDB-827B89CE1963}"/>
              </a:ext>
            </a:extLst>
          </p:cNvPr>
          <p:cNvGrpSpPr/>
          <p:nvPr/>
        </p:nvGrpSpPr>
        <p:grpSpPr>
          <a:xfrm>
            <a:off x="76437" y="2167477"/>
            <a:ext cx="3539014" cy="1358357"/>
            <a:chOff x="106169" y="2069091"/>
            <a:chExt cx="3539014" cy="135835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472E5AF-6E80-E54D-D14F-612D260EE78B}"/>
                </a:ext>
              </a:extLst>
            </p:cNvPr>
            <p:cNvGrpSpPr/>
            <p:nvPr/>
          </p:nvGrpSpPr>
          <p:grpSpPr>
            <a:xfrm>
              <a:off x="1566634" y="2069091"/>
              <a:ext cx="2078549" cy="1342968"/>
              <a:chOff x="1554204" y="2069085"/>
              <a:chExt cx="2078549" cy="1342968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748D94AA-D3A2-3FB7-A209-CFBFB9D3C911}"/>
                  </a:ext>
                </a:extLst>
              </p:cNvPr>
              <p:cNvGrpSpPr/>
              <p:nvPr/>
            </p:nvGrpSpPr>
            <p:grpSpPr>
              <a:xfrm>
                <a:off x="1773279" y="2069085"/>
                <a:ext cx="896393" cy="1231879"/>
                <a:chOff x="1773279" y="2069085"/>
                <a:chExt cx="896393" cy="1231879"/>
              </a:xfrm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86D97033-4D1F-D64B-027E-2CB86CC949C4}"/>
                    </a:ext>
                  </a:extLst>
                </p:cNvPr>
                <p:cNvSpPr/>
                <p:nvPr/>
              </p:nvSpPr>
              <p:spPr>
                <a:xfrm>
                  <a:off x="2204544" y="2069085"/>
                  <a:ext cx="190645" cy="190006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5" name="Picture 34" descr="Several chemical formula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56B3B047-A352-ECFF-C878-BEE9FA9C57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5000" t="51992"/>
                <a:stretch/>
              </p:blipFill>
              <p:spPr>
                <a:xfrm>
                  <a:off x="1773279" y="2100635"/>
                  <a:ext cx="896393" cy="1200329"/>
                </a:xfrm>
                <a:prstGeom prst="rect">
                  <a:avLst/>
                </a:prstGeom>
              </p:spPr>
            </p:pic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33C3258-45D7-C80D-1038-3E875E7CA797}"/>
                  </a:ext>
                </a:extLst>
              </p:cNvPr>
              <p:cNvSpPr txBox="1"/>
              <p:nvPr/>
            </p:nvSpPr>
            <p:spPr>
              <a:xfrm>
                <a:off x="1554204" y="3165832"/>
                <a:ext cx="20785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Deoxyuridine (dU)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71ECDA-DEFE-F62C-5FEB-17080DF5B178}"/>
                </a:ext>
              </a:extLst>
            </p:cNvPr>
            <p:cNvGrpSpPr/>
            <p:nvPr/>
          </p:nvGrpSpPr>
          <p:grpSpPr>
            <a:xfrm>
              <a:off x="1174098" y="2412743"/>
              <a:ext cx="737083" cy="858700"/>
              <a:chOff x="5367282" y="16359040"/>
              <a:chExt cx="1432772" cy="1222269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DC41DFE6-6166-0A06-3B8F-BB1C32053B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58528" y="16913933"/>
                <a:ext cx="152401" cy="381002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EA68DDA-4F54-B198-5977-E40AC7148E58}"/>
                  </a:ext>
                </a:extLst>
              </p:cNvPr>
              <p:cNvSpPr txBox="1"/>
              <p:nvPr/>
            </p:nvSpPr>
            <p:spPr>
              <a:xfrm>
                <a:off x="5580856" y="17252744"/>
                <a:ext cx="1219198" cy="328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latin typeface="Arial" panose="020B0604020202020204" pitchFamily="34" charset="0"/>
                    <a:cs typeface="Arial" pitchFamily="34" charset="0"/>
                  </a:rPr>
                  <a:t>NH</a:t>
                </a:r>
                <a:r>
                  <a:rPr lang="en-US" sz="600" dirty="0">
                    <a:latin typeface="Arial" panose="020B0604020202020204" pitchFamily="34" charset="0"/>
                    <a:cs typeface="Arial" pitchFamily="34" charset="0"/>
                  </a:rPr>
                  <a:t>3</a:t>
                </a:r>
                <a:endParaRPr lang="en-US" sz="900" dirty="0"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30" name="Arc 29">
                <a:extLst>
                  <a:ext uri="{FF2B5EF4-FFF2-40B4-BE49-F238E27FC236}">
                    <a16:creationId xmlns:a16="http://schemas.microsoft.com/office/drawing/2014/main" id="{4C3E3EC7-1F17-7F88-5531-A958515E6219}"/>
                  </a:ext>
                </a:extLst>
              </p:cNvPr>
              <p:cNvSpPr/>
              <p:nvPr/>
            </p:nvSpPr>
            <p:spPr>
              <a:xfrm>
                <a:off x="5477527" y="16609134"/>
                <a:ext cx="533400" cy="533400"/>
              </a:xfrm>
              <a:prstGeom prst="arc">
                <a:avLst>
                  <a:gd name="adj1" fmla="val 16200000"/>
                  <a:gd name="adj2" fmla="val 1632967"/>
                </a:avLst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E4F0896-F9A3-E89B-F3DA-99C11CE58A74}"/>
                  </a:ext>
                </a:extLst>
              </p:cNvPr>
              <p:cNvSpPr txBox="1"/>
              <p:nvPr/>
            </p:nvSpPr>
            <p:spPr>
              <a:xfrm>
                <a:off x="5367282" y="16359040"/>
                <a:ext cx="1287289" cy="328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latin typeface="Arial" panose="020B0604020202020204" pitchFamily="34" charset="0"/>
                    <a:cs typeface="Arial" pitchFamily="34" charset="0"/>
                  </a:rPr>
                  <a:t>H</a:t>
                </a:r>
                <a:r>
                  <a:rPr lang="en-US" sz="600" dirty="0">
                    <a:latin typeface="Arial" panose="020B0604020202020204" pitchFamily="34" charset="0"/>
                    <a:cs typeface="Arial" pitchFamily="34" charset="0"/>
                  </a:rPr>
                  <a:t>2</a:t>
                </a:r>
                <a:r>
                  <a:rPr lang="en-US" sz="900" dirty="0">
                    <a:latin typeface="Arial" panose="020B0604020202020204" pitchFamily="34" charset="0"/>
                    <a:cs typeface="Arial" pitchFamily="34" charset="0"/>
                  </a:rPr>
                  <a:t>O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B6A7BF6-239F-843C-7894-115516FB50E6}"/>
                </a:ext>
              </a:extLst>
            </p:cNvPr>
            <p:cNvGrpSpPr/>
            <p:nvPr/>
          </p:nvGrpSpPr>
          <p:grpSpPr>
            <a:xfrm>
              <a:off x="106169" y="2089072"/>
              <a:ext cx="1534274" cy="1338376"/>
              <a:chOff x="110816" y="2089066"/>
              <a:chExt cx="1534274" cy="1338376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4BF921E-C1FF-8865-D0E3-0872540D772C}"/>
                  </a:ext>
                </a:extLst>
              </p:cNvPr>
              <p:cNvSpPr txBox="1"/>
              <p:nvPr/>
            </p:nvSpPr>
            <p:spPr>
              <a:xfrm>
                <a:off x="133661" y="3181221"/>
                <a:ext cx="151142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Deoxycytidine (dC)</a:t>
                </a: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7FDCDD16-6E37-E73E-814C-58DC1282C6F4}"/>
                  </a:ext>
                </a:extLst>
              </p:cNvPr>
              <p:cNvGrpSpPr/>
              <p:nvPr/>
            </p:nvGrpSpPr>
            <p:grpSpPr>
              <a:xfrm>
                <a:off x="110816" y="2089066"/>
                <a:ext cx="957469" cy="1223466"/>
                <a:chOff x="110816" y="2089066"/>
                <a:chExt cx="957469" cy="1223466"/>
              </a:xfrm>
            </p:grpSpPr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81A316A2-7F09-833F-667E-4F44BA972509}"/>
                    </a:ext>
                  </a:extLst>
                </p:cNvPr>
                <p:cNvSpPr/>
                <p:nvPr/>
              </p:nvSpPr>
              <p:spPr>
                <a:xfrm>
                  <a:off x="625374" y="2089066"/>
                  <a:ext cx="190645" cy="190006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27" name="Picture 26" descr="Several chemical formula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A03CF374-E35C-7B42-AD73-B60306E65C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3843" t="51588"/>
                <a:stretch/>
              </p:blipFill>
              <p:spPr>
                <a:xfrm>
                  <a:off x="110816" y="2112203"/>
                  <a:ext cx="957469" cy="1200329"/>
                </a:xfrm>
                <a:prstGeom prst="rect">
                  <a:avLst/>
                </a:prstGeom>
              </p:spPr>
            </p:pic>
          </p:grpSp>
        </p:grp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B786526-69C8-237A-BE59-4EE8A6A22C97}"/>
              </a:ext>
            </a:extLst>
          </p:cNvPr>
          <p:cNvCxnSpPr>
            <a:cxnSpLocks/>
          </p:cNvCxnSpPr>
          <p:nvPr/>
        </p:nvCxnSpPr>
        <p:spPr>
          <a:xfrm>
            <a:off x="1184874" y="2879272"/>
            <a:ext cx="558036" cy="66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4">
            <a:extLst>
              <a:ext uri="{FF2B5EF4-FFF2-40B4-BE49-F238E27FC236}">
                <a16:creationId xmlns:a16="http://schemas.microsoft.com/office/drawing/2014/main" id="{1CBCB288-9C55-EE15-6148-E44D3A626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752" y="628234"/>
            <a:ext cx="5058647" cy="547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A11CC064-8FBA-49BF-7963-B3C8C0FE68BA}"/>
              </a:ext>
            </a:extLst>
          </p:cNvPr>
          <p:cNvSpPr txBox="1">
            <a:spLocks/>
          </p:cNvSpPr>
          <p:nvPr/>
        </p:nvSpPr>
        <p:spPr>
          <a:xfrm>
            <a:off x="9052538" y="3921060"/>
            <a:ext cx="3843867" cy="604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Caulfield et al., 1998</a:t>
            </a:r>
          </a:p>
        </p:txBody>
      </p:sp>
      <p:pic>
        <p:nvPicPr>
          <p:cNvPr id="2" name="Picture 4" descr="3.42 billion-year-old fossilized microbes in an ancient hydrothermal vent">
            <a:extLst>
              <a:ext uri="{FF2B5EF4-FFF2-40B4-BE49-F238E27FC236}">
                <a16:creationId xmlns:a16="http://schemas.microsoft.com/office/drawing/2014/main" id="{2325A949-A40D-5495-95D7-74947999F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15" y="3495056"/>
            <a:ext cx="4231685" cy="334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hermococcus kodakarensis - microbewiki">
            <a:extLst>
              <a:ext uri="{FF2B5EF4-FFF2-40B4-BE49-F238E27FC236}">
                <a16:creationId xmlns:a16="http://schemas.microsoft.com/office/drawing/2014/main" id="{2D63EC32-823F-28E3-C0D9-ADFDC5AED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93035" y="4425993"/>
            <a:ext cx="1094756" cy="8791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8CB1F187-5917-2A02-C3D6-711BBCE84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47" y="-141874"/>
            <a:ext cx="12192000" cy="888784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Spontaneous deamination is a common source of DNA damage</a:t>
            </a:r>
          </a:p>
        </p:txBody>
      </p:sp>
    </p:spTree>
    <p:extLst>
      <p:ext uri="{BB962C8B-B14F-4D97-AF65-F5344CB8AC3E}">
        <p14:creationId xmlns:p14="http://schemas.microsoft.com/office/powerpoint/2010/main" val="172465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E5DA172-ACF5-04C9-33A4-D00714168DED}"/>
              </a:ext>
            </a:extLst>
          </p:cNvPr>
          <p:cNvGrpSpPr/>
          <p:nvPr/>
        </p:nvGrpSpPr>
        <p:grpSpPr>
          <a:xfrm>
            <a:off x="5655733" y="1981201"/>
            <a:ext cx="6782002" cy="4728462"/>
            <a:chOff x="1207605" y="-9939"/>
            <a:chExt cx="9511397" cy="680426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8EEE2DC-2CEA-3FE5-EADD-70AD9CF81CE7}"/>
                </a:ext>
              </a:extLst>
            </p:cNvPr>
            <p:cNvGrpSpPr/>
            <p:nvPr/>
          </p:nvGrpSpPr>
          <p:grpSpPr>
            <a:xfrm>
              <a:off x="1207605" y="2322891"/>
              <a:ext cx="9012479" cy="4471438"/>
              <a:chOff x="3418855" y="3809418"/>
              <a:chExt cx="5903416" cy="2906175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4F47572-EB46-6701-50CE-2D19E4FDB9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1286" t="34841" r="14914" b="23061"/>
              <a:stretch/>
            </p:blipFill>
            <p:spPr>
              <a:xfrm>
                <a:off x="3418855" y="3809418"/>
                <a:ext cx="5903416" cy="2887144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A4CC8FE-F1C4-733A-086A-764BF5470A44}"/>
                  </a:ext>
                </a:extLst>
              </p:cNvPr>
              <p:cNvSpPr/>
              <p:nvPr/>
            </p:nvSpPr>
            <p:spPr>
              <a:xfrm>
                <a:off x="3583651" y="6498236"/>
                <a:ext cx="1060549" cy="21735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0B5F10C-A802-DED5-4749-D72F00A8D557}"/>
                </a:ext>
              </a:extLst>
            </p:cNvPr>
            <p:cNvGrpSpPr/>
            <p:nvPr/>
          </p:nvGrpSpPr>
          <p:grpSpPr>
            <a:xfrm>
              <a:off x="4591199" y="-9939"/>
              <a:ext cx="6127803" cy="5635986"/>
              <a:chOff x="4591199" y="-9939"/>
              <a:chExt cx="6127803" cy="5635986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1CA0BCA7-FC8F-4085-6E42-3159E0AC1E3C}"/>
                  </a:ext>
                </a:extLst>
              </p:cNvPr>
              <p:cNvGrpSpPr/>
              <p:nvPr/>
            </p:nvGrpSpPr>
            <p:grpSpPr>
              <a:xfrm>
                <a:off x="4591199" y="-9939"/>
                <a:ext cx="4580427" cy="1480988"/>
                <a:chOff x="4409492" y="550099"/>
                <a:chExt cx="4580427" cy="1480988"/>
              </a:xfrm>
            </p:grpSpPr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D4CF400B-CE26-503F-07CE-A47F2158A3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71674" t="43333" r="15833" b="41974"/>
                <a:stretch/>
              </p:blipFill>
              <p:spPr>
                <a:xfrm>
                  <a:off x="4480370" y="1035746"/>
                  <a:ext cx="917815" cy="913216"/>
                </a:xfrm>
                <a:prstGeom prst="rect">
                  <a:avLst/>
                </a:prstGeom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FD04D24-6811-C33B-7CA5-DC1B74F96C0B}"/>
                    </a:ext>
                  </a:extLst>
                </p:cNvPr>
                <p:cNvSpPr txBox="1"/>
                <p:nvPr/>
              </p:nvSpPr>
              <p:spPr>
                <a:xfrm>
                  <a:off x="5398185" y="652990"/>
                  <a:ext cx="21747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EndoQ</a:t>
                  </a:r>
                  <a:endParaRPr lang="en-US" sz="14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9840E99-D554-3AE8-2AD2-0833290ADB5E}"/>
                    </a:ext>
                  </a:extLst>
                </p:cNvPr>
                <p:cNvSpPr txBox="1"/>
                <p:nvPr/>
              </p:nvSpPr>
              <p:spPr>
                <a:xfrm>
                  <a:off x="6815155" y="550099"/>
                  <a:ext cx="21747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EndoMS</a:t>
                  </a:r>
                </a:p>
              </p:txBody>
            </p:sp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DD32E6DD-C249-8244-65A5-C1D011BECE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30042" t="32222" r="45000" b="8519"/>
                <a:stretch/>
              </p:blipFill>
              <p:spPr>
                <a:xfrm>
                  <a:off x="6815155" y="932855"/>
                  <a:ext cx="684884" cy="1098232"/>
                </a:xfrm>
                <a:prstGeom prst="rect">
                  <a:avLst/>
                </a:prstGeom>
              </p:spPr>
            </p:pic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2C718A0-FAED-1A4B-9F97-DD052001A14D}"/>
                    </a:ext>
                  </a:extLst>
                </p:cNvPr>
                <p:cNvSpPr txBox="1"/>
                <p:nvPr/>
              </p:nvSpPr>
              <p:spPr>
                <a:xfrm>
                  <a:off x="4409492" y="652991"/>
                  <a:ext cx="917813" cy="4428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UDG</a:t>
                  </a:r>
                  <a:endParaRPr 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3F6C339A-14D7-2385-6F3E-4D66A7CD49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36253" t="53161" r="52500" b="27437"/>
                <a:stretch/>
              </p:blipFill>
              <p:spPr>
                <a:xfrm>
                  <a:off x="5593553" y="960767"/>
                  <a:ext cx="989984" cy="1037840"/>
                </a:xfrm>
                <a:prstGeom prst="rect">
                  <a:avLst/>
                </a:prstGeom>
              </p:spPr>
            </p:pic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9A6932-1FDE-6111-B921-25613F954D99}"/>
                  </a:ext>
                </a:extLst>
              </p:cNvPr>
              <p:cNvSpPr txBox="1"/>
              <p:nvPr/>
            </p:nvSpPr>
            <p:spPr>
              <a:xfrm>
                <a:off x="9292741" y="4210084"/>
                <a:ext cx="14262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F415EE5-08E1-57A6-EA44-F6C445A214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8435" y="1347351"/>
                <a:ext cx="1906486" cy="246206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A822AE65-049B-B8A4-EBD4-3DC118290F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2030" y="1586622"/>
                <a:ext cx="858666" cy="2156499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F50E8456-5465-4F1F-CAF9-28E21B4137B4}"/>
                  </a:ext>
                </a:extLst>
              </p:cNvPr>
              <p:cNvCxnSpPr>
                <a:cxnSpLocks/>
                <a:stCxn id="18" idx="2"/>
              </p:cNvCxnSpPr>
              <p:nvPr/>
            </p:nvCxnSpPr>
            <p:spPr>
              <a:xfrm>
                <a:off x="7339304" y="1471049"/>
                <a:ext cx="208404" cy="225257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4C436F-4D97-076F-88A8-2A074F9ED850}"/>
                  </a:ext>
                </a:extLst>
              </p:cNvPr>
              <p:cNvSpPr txBox="1"/>
              <p:nvPr/>
            </p:nvSpPr>
            <p:spPr>
              <a:xfrm>
                <a:off x="6131768" y="5094577"/>
                <a:ext cx="1328926" cy="531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DNA</a:t>
                </a:r>
              </a:p>
            </p:txBody>
          </p:sp>
          <p:sp>
            <p:nvSpPr>
              <p:cNvPr id="14" name="Lightning Bolt 13">
                <a:extLst>
                  <a:ext uri="{FF2B5EF4-FFF2-40B4-BE49-F238E27FC236}">
                    <a16:creationId xmlns:a16="http://schemas.microsoft.com/office/drawing/2014/main" id="{A8580FBA-FEC0-B7C8-D2D7-6458EDAB033E}"/>
                  </a:ext>
                </a:extLst>
              </p:cNvPr>
              <p:cNvSpPr/>
              <p:nvPr/>
            </p:nvSpPr>
            <p:spPr>
              <a:xfrm>
                <a:off x="7847185" y="4921667"/>
                <a:ext cx="427913" cy="645334"/>
              </a:xfrm>
              <a:prstGeom prst="lightningBol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B30D1B0-ADD4-D4CE-885B-0734A889EE0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858" t="33567" r="1360" b="6395"/>
          <a:stretch/>
        </p:blipFill>
        <p:spPr>
          <a:xfrm>
            <a:off x="-1" y="13063"/>
            <a:ext cx="6426253" cy="448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31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rylic Paint Splatter Techniques I Nova Color">
            <a:extLst>
              <a:ext uri="{FF2B5EF4-FFF2-40B4-BE49-F238E27FC236}">
                <a16:creationId xmlns:a16="http://schemas.microsoft.com/office/drawing/2014/main" id="{C5AA25D8-8CD8-715A-C50C-016514223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6258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67A0D9-C5F7-5EE8-4A91-74B47B731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 and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35ABA-5DA1-0B6D-1F30-3996F72C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5" y="1649195"/>
            <a:ext cx="10515600" cy="3141011"/>
          </a:xfrm>
          <a:solidFill>
            <a:schemeClr val="bg1"/>
          </a:solidFill>
        </p:spPr>
        <p:txBody>
          <a:bodyPr numCol="2">
            <a:normAutofit/>
          </a:bodyPr>
          <a:lstStyle/>
          <a:p>
            <a:pPr marL="0" indent="0" algn="ctr">
              <a:buNone/>
            </a:pPr>
            <a:r>
              <a:rPr lang="en-US" b="1" u="sng" dirty="0"/>
              <a:t>Monday</a:t>
            </a:r>
          </a:p>
          <a:p>
            <a:pPr algn="ctr"/>
            <a:r>
              <a:rPr lang="en-US" dirty="0"/>
              <a:t>Core Components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b="1" u="sng" dirty="0"/>
          </a:p>
          <a:p>
            <a:pPr marL="0" indent="0" algn="ctr">
              <a:buNone/>
            </a:pPr>
            <a:endParaRPr lang="en-US" b="1" u="sng" dirty="0"/>
          </a:p>
          <a:p>
            <a:pPr marL="0" indent="0" algn="ctr">
              <a:buNone/>
            </a:pPr>
            <a:endParaRPr lang="en-US" b="1" u="sng" dirty="0"/>
          </a:p>
          <a:p>
            <a:pPr marL="0" indent="0" algn="ctr">
              <a:buNone/>
            </a:pPr>
            <a:r>
              <a:rPr lang="en-US" b="1" u="sng" dirty="0"/>
              <a:t>Wednesday</a:t>
            </a:r>
          </a:p>
          <a:p>
            <a:pPr algn="ctr"/>
            <a:r>
              <a:rPr lang="en-US" dirty="0"/>
              <a:t>Building a graph from scratch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F267458-03C7-9075-DCC9-1F28E1532110}"/>
              </a:ext>
            </a:extLst>
          </p:cNvPr>
          <p:cNvSpPr txBox="1">
            <a:spLocks/>
          </p:cNvSpPr>
          <p:nvPr/>
        </p:nvSpPr>
        <p:spPr>
          <a:xfrm>
            <a:off x="838200" y="3219701"/>
            <a:ext cx="10620676" cy="314101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24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Our objective is to:</a:t>
            </a:r>
            <a:r>
              <a:rPr lang="en-US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1. Promote tidy data and clean code</a:t>
            </a:r>
          </a:p>
          <a:p>
            <a:pPr marL="0" indent="0" algn="ctr">
              <a:buNone/>
            </a:pPr>
            <a:r>
              <a:rPr lang="en-US" sz="2400" dirty="0"/>
              <a:t>2. Gain familiarity with the components that make up </a:t>
            </a:r>
            <a:r>
              <a:rPr lang="en-US" sz="2400" dirty="0" err="1"/>
              <a:t>ggPlot</a:t>
            </a:r>
            <a:r>
              <a:rPr lang="en-US" sz="2400" dirty="0"/>
              <a:t> graphs</a:t>
            </a:r>
          </a:p>
          <a:p>
            <a:pPr marL="0" indent="0" algn="ctr">
              <a:buNone/>
            </a:pPr>
            <a:r>
              <a:rPr lang="en-US" sz="2400" dirty="0"/>
              <a:t>3. Develop confidence and competence in generating accurate and beautiful graphs</a:t>
            </a:r>
          </a:p>
          <a:p>
            <a:pPr marL="0" indent="0" algn="ctr">
              <a:buNone/>
            </a:pPr>
            <a:r>
              <a:rPr lang="en-US" sz="2400" dirty="0"/>
              <a:t>4. Foster exploration of </a:t>
            </a:r>
            <a:r>
              <a:rPr lang="en-US" sz="2400" dirty="0" err="1"/>
              <a:t>ggPlot</a:t>
            </a:r>
            <a:r>
              <a:rPr lang="en-US" sz="2400" dirty="0"/>
              <a:t> extensions and available resources</a:t>
            </a:r>
          </a:p>
          <a:p>
            <a:pPr lvl="1"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87049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95F36DB-8A66-45E5-4DE2-740B60DFA4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71" t="49095" r="64969" b="8518"/>
          <a:stretch/>
        </p:blipFill>
        <p:spPr>
          <a:xfrm>
            <a:off x="3267591" y="1169539"/>
            <a:ext cx="1335671" cy="29586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374D35-321C-08E8-81CC-76A0AE01B7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71" t="13457" r="64969" b="49509"/>
          <a:stretch/>
        </p:blipFill>
        <p:spPr>
          <a:xfrm>
            <a:off x="4354471" y="1093553"/>
            <a:ext cx="1530405" cy="296180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9E64A-C8D2-7F3C-9415-F4BDE3261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2768" y="2733992"/>
            <a:ext cx="1814039" cy="542608"/>
          </a:xfrm>
        </p:spPr>
        <p:txBody>
          <a:bodyPr/>
          <a:lstStyle/>
          <a:p>
            <a:r>
              <a:rPr lang="en-US" dirty="0" err="1"/>
              <a:t>gridExtra</a:t>
            </a:r>
            <a:endParaRPr lang="en-US" dirty="0"/>
          </a:p>
        </p:txBody>
      </p:sp>
      <p:pic>
        <p:nvPicPr>
          <p:cNvPr id="13318" name="Picture 6" descr="Matplotlib: Intro to Subplots. Arguably one of the greatest data… | by  Jonathan C. | Medium">
            <a:extLst>
              <a:ext uri="{FF2B5EF4-FFF2-40B4-BE49-F238E27FC236}">
                <a16:creationId xmlns:a16="http://schemas.microsoft.com/office/drawing/2014/main" id="{34038157-5E08-5924-2EFB-27FAFAE85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00929"/>
            <a:ext cx="4706753" cy="86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Citing and logo — seaborn 0.13.1 documentation">
            <a:extLst>
              <a:ext uri="{FF2B5EF4-FFF2-40B4-BE49-F238E27FC236}">
                <a16:creationId xmlns:a16="http://schemas.microsoft.com/office/drawing/2014/main" id="{27ADD280-1FE6-4439-48A3-2DD8E71AEA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0" descr="Citing and logo — seaborn 0.13.1 documentation">
            <a:extLst>
              <a:ext uri="{FF2B5EF4-FFF2-40B4-BE49-F238E27FC236}">
                <a16:creationId xmlns:a16="http://schemas.microsoft.com/office/drawing/2014/main" id="{5C95A109-0D34-4653-3293-6140453029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Citing and logo — seaborn 0.13.1 documentation">
            <a:extLst>
              <a:ext uri="{FF2B5EF4-FFF2-40B4-BE49-F238E27FC236}">
                <a16:creationId xmlns:a16="http://schemas.microsoft.com/office/drawing/2014/main" id="{365575E6-7F2B-0AFD-9ADE-E3449B89DE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78E0E9-AA5E-C93B-AFAD-E58357955E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3" t="11728" r="53163" b="67851"/>
          <a:stretch/>
        </p:blipFill>
        <p:spPr>
          <a:xfrm>
            <a:off x="1" y="5678218"/>
            <a:ext cx="4273050" cy="11760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E1FFB7-1615-27AB-CAFF-2B1184C7FA2C}"/>
              </a:ext>
            </a:extLst>
          </p:cNvPr>
          <p:cNvSpPr txBox="1"/>
          <p:nvPr/>
        </p:nvSpPr>
        <p:spPr>
          <a:xfrm>
            <a:off x="4774131" y="4446111"/>
            <a:ext cx="74178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Better default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disk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ggplot’s</a:t>
            </a:r>
            <a:r>
              <a:rPr lang="en-US" dirty="0"/>
              <a:t> layered approach is simpler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Python’s programmatic approach promotes heavy customization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use R code and python code together </a:t>
            </a:r>
            <a:r>
              <a:rPr lang="en-US" b="1" dirty="0"/>
              <a:t>(see reticulate and subprocess)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98552BC-4185-16A5-A270-594576BB09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43" t="11849" r="26774" b="73157"/>
          <a:stretch/>
        </p:blipFill>
        <p:spPr>
          <a:xfrm>
            <a:off x="5884875" y="2121893"/>
            <a:ext cx="6161129" cy="10283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9383B15-CC90-798E-6DAF-399C5446F4F1}"/>
              </a:ext>
            </a:extLst>
          </p:cNvPr>
          <p:cNvSpPr txBox="1"/>
          <p:nvPr/>
        </p:nvSpPr>
        <p:spPr>
          <a:xfrm>
            <a:off x="6951133" y="17977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https://exts.ggplot2.tidyverse.org/gallery/</a:t>
            </a:r>
          </a:p>
        </p:txBody>
      </p:sp>
      <p:pic>
        <p:nvPicPr>
          <p:cNvPr id="13326" name="Picture 14">
            <a:extLst>
              <a:ext uri="{FF2B5EF4-FFF2-40B4-BE49-F238E27FC236}">
                <a16:creationId xmlns:a16="http://schemas.microsoft.com/office/drawing/2014/main" id="{DDDB0F0F-5901-266B-02C7-C3094FA9F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768" y="-47462"/>
            <a:ext cx="2951046" cy="221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568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BEEEDE-702A-9E99-020F-723C74DDD3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64" t="21354" r="17599" b="14720"/>
          <a:stretch/>
        </p:blipFill>
        <p:spPr>
          <a:xfrm>
            <a:off x="4716236" y="1140510"/>
            <a:ext cx="6296189" cy="5269706"/>
          </a:xfrm>
          <a:prstGeom prst="rect">
            <a:avLst/>
          </a:prstGeom>
          <a:noFill/>
        </p:spPr>
      </p:pic>
      <p:sp>
        <p:nvSpPr>
          <p:cNvPr id="15" name="Cloud 14">
            <a:extLst>
              <a:ext uri="{FF2B5EF4-FFF2-40B4-BE49-F238E27FC236}">
                <a16:creationId xmlns:a16="http://schemas.microsoft.com/office/drawing/2014/main" id="{C6E4E750-E8A9-98BB-B5F5-031469C9864F}"/>
              </a:ext>
            </a:extLst>
          </p:cNvPr>
          <p:cNvSpPr/>
          <p:nvPr/>
        </p:nvSpPr>
        <p:spPr>
          <a:xfrm>
            <a:off x="10111839" y="1920003"/>
            <a:ext cx="2080161" cy="1179440"/>
          </a:xfrm>
          <a:prstGeom prst="clou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03CD26-5E95-E769-AD0A-DBD3C04E0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5826"/>
            <a:ext cx="10515600" cy="1325563"/>
          </a:xfrm>
        </p:spPr>
        <p:txBody>
          <a:bodyPr/>
          <a:lstStyle/>
          <a:p>
            <a:r>
              <a:rPr lang="en-US" dirty="0"/>
              <a:t>You get the data, now what?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919ABD-FF04-8139-DD61-3522C5A251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54" r="68712" b="6459"/>
          <a:stretch/>
        </p:blipFill>
        <p:spPr>
          <a:xfrm>
            <a:off x="0" y="907257"/>
            <a:ext cx="4126675" cy="595074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8CE11A-CCC4-973A-8F9E-79F42FAD3A3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126675" y="3882629"/>
            <a:ext cx="74814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utoShape 4" descr="Taste of Fear (1961) [Scream of Fear] - Seth Holt - film review">
            <a:extLst>
              <a:ext uri="{FF2B5EF4-FFF2-40B4-BE49-F238E27FC236}">
                <a16:creationId xmlns:a16="http://schemas.microsoft.com/office/drawing/2014/main" id="{E457EC93-8AA9-015C-B629-C45FBC5C0D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Image result for indiana jones eyes melting">
            <a:extLst>
              <a:ext uri="{FF2B5EF4-FFF2-40B4-BE49-F238E27FC236}">
                <a16:creationId xmlns:a16="http://schemas.microsoft.com/office/drawing/2014/main" id="{793DB4AD-1400-2BDA-B3DF-46CC06A28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" t="12528" r="6492" b="9901"/>
          <a:stretch/>
        </p:blipFill>
        <p:spPr bwMode="auto">
          <a:xfrm>
            <a:off x="9711203" y="3131096"/>
            <a:ext cx="2480797" cy="138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5CA7712-743B-D8B0-8AC7-64E1E3BBBC0A}"/>
              </a:ext>
            </a:extLst>
          </p:cNvPr>
          <p:cNvSpPr txBox="1"/>
          <p:nvPr/>
        </p:nvSpPr>
        <p:spPr>
          <a:xfrm>
            <a:off x="10325576" y="2142907"/>
            <a:ext cx="1632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the hell is even that?!</a:t>
            </a:r>
          </a:p>
        </p:txBody>
      </p:sp>
      <p:pic>
        <p:nvPicPr>
          <p:cNvPr id="17" name="Picture 16" descr="A person and person in a lab&#10;&#10;Description automatically generated">
            <a:extLst>
              <a:ext uri="{FF2B5EF4-FFF2-40B4-BE49-F238E27FC236}">
                <a16:creationId xmlns:a16="http://schemas.microsoft.com/office/drawing/2014/main" id="{BBDB7654-D1BF-2856-3D27-BCFE18992C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88" y="860845"/>
            <a:ext cx="4029043" cy="604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1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4" grpId="0"/>
      <p:bldP spid="1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4DF053-FCEE-3B52-B93E-F21428344D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19" t="32840" r="31250" b="31319"/>
          <a:stretch/>
        </p:blipFill>
        <p:spPr>
          <a:xfrm>
            <a:off x="0" y="1509713"/>
            <a:ext cx="5406860" cy="32707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BC6FD5-251B-A668-DDF5-D4B798535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Plotting with R </a:t>
            </a:r>
            <a:r>
              <a:rPr lang="en-US" b="1" dirty="0"/>
              <a:t>(Code chunk #1)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106D97D-D6DE-97FC-A5B2-B7B845BCC8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90688"/>
            <a:ext cx="12192000" cy="457200"/>
          </a:xfrm>
          <a:prstGeom prst="rect">
            <a:avLst/>
          </a:prstGeom>
          <a:solidFill>
            <a:srgbClr val="11192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7F8FB"/>
                </a:solidFill>
                <a:effectLst/>
                <a:latin typeface="Courier New" panose="02070309020205020404" pitchFamily="49" charset="0"/>
              </a:rPr>
              <a:t>plot(c(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BE1FF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7F8FB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BE1FF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7F8FB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BE1FF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7F8FB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BE1FF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7F8FB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BE1FF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7F8FB"/>
                </a:solidFill>
                <a:effectLst/>
                <a:latin typeface="Courier New" panose="02070309020205020404" pitchFamily="49" charset="0"/>
              </a:rPr>
              <a:t>),c(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BE1FF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7F8FB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BE1FF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7F8FB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BE1FF"/>
                </a:solidFill>
                <a:effectLst/>
                <a:latin typeface="Courier New" panose="02070309020205020404" pitchFamily="49" charset="0"/>
              </a:rPr>
              <a:t>9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7F8FB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BE1FF"/>
                </a:solidFill>
                <a:effectLst/>
                <a:latin typeface="Courier New" panose="02070309020205020404" pitchFamily="49" charset="0"/>
              </a:rPr>
              <a:t>16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7F8FB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BE1FF"/>
                </a:solidFill>
                <a:effectLst/>
                <a:latin typeface="Courier New" panose="02070309020205020404" pitchFamily="49" charset="0"/>
              </a:rPr>
              <a:t>25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7F8FB"/>
                </a:solidFill>
                <a:effectLst/>
                <a:latin typeface="Courier New" panose="02070309020205020404" pitchFamily="49" charset="0"/>
              </a:rPr>
              <a:t>))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BA961E-CF0F-00B7-C193-577DEE0681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61" t="38272" r="31404" b="29780"/>
          <a:stretch/>
        </p:blipFill>
        <p:spPr>
          <a:xfrm>
            <a:off x="5190067" y="3248501"/>
            <a:ext cx="7001933" cy="360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9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itHub - erikgahner/awesome-ggplot2: A curated list of awesome ggplot2  tutorials, packages etc.">
            <a:extLst>
              <a:ext uri="{FF2B5EF4-FFF2-40B4-BE49-F238E27FC236}">
                <a16:creationId xmlns:a16="http://schemas.microsoft.com/office/drawing/2014/main" id="{C6AC428F-5B05-FD59-05A6-503A27DA8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464"/>
            <a:ext cx="2764124" cy="319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 descr="A Comprehensive Guide on ggplot2 in R - Analytics Vidhya">
            <a:extLst>
              <a:ext uri="{FF2B5EF4-FFF2-40B4-BE49-F238E27FC236}">
                <a16:creationId xmlns:a16="http://schemas.microsoft.com/office/drawing/2014/main" id="{FD1A6372-A5BD-055D-3977-49030F0F49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A Comprehensive Guide on ggplot2 in R - Analytics Vidhya">
            <a:extLst>
              <a:ext uri="{FF2B5EF4-FFF2-40B4-BE49-F238E27FC236}">
                <a16:creationId xmlns:a16="http://schemas.microsoft.com/office/drawing/2014/main" id="{C9A1D346-DC7C-7C03-02F3-1B3D64730C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ggplot2 in R">
            <a:extLst>
              <a:ext uri="{FF2B5EF4-FFF2-40B4-BE49-F238E27FC236}">
                <a16:creationId xmlns:a16="http://schemas.microsoft.com/office/drawing/2014/main" id="{7ED313F7-2993-17A0-A509-865A0C550F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83C3D2-6158-E8E8-4313-45899FEBEA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74" t="25555" r="24537" b="18395"/>
          <a:stretch/>
        </p:blipFill>
        <p:spPr>
          <a:xfrm>
            <a:off x="3268133" y="1397000"/>
            <a:ext cx="7303115" cy="4978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A5B4C9-7C46-C507-1E6C-5854D47D4817}"/>
              </a:ext>
            </a:extLst>
          </p:cNvPr>
          <p:cNvSpPr txBox="1"/>
          <p:nvPr/>
        </p:nvSpPr>
        <p:spPr>
          <a:xfrm>
            <a:off x="4070350" y="609600"/>
            <a:ext cx="388620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install.packages</a:t>
            </a:r>
            <a:r>
              <a:rPr lang="en-US" b="1" dirty="0">
                <a:solidFill>
                  <a:schemeClr val="bg1"/>
                </a:solidFill>
              </a:rPr>
              <a:t>(“ggplot2”)</a:t>
            </a:r>
          </a:p>
          <a:p>
            <a:r>
              <a:rPr lang="en-US" b="1" dirty="0">
                <a:solidFill>
                  <a:schemeClr val="bg1"/>
                </a:solidFill>
              </a:rPr>
              <a:t>library(ggplot2)</a:t>
            </a:r>
          </a:p>
        </p:txBody>
      </p:sp>
      <p:pic>
        <p:nvPicPr>
          <p:cNvPr id="21" name="Picture 20" descr="A black background with text and colorful squares&#10;&#10;Description automatically generated with medium confidence">
            <a:extLst>
              <a:ext uri="{FF2B5EF4-FFF2-40B4-BE49-F238E27FC236}">
                <a16:creationId xmlns:a16="http://schemas.microsoft.com/office/drawing/2014/main" id="{AAA26917-95FE-69B5-C9C7-34333A3D9F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2" b="5556"/>
          <a:stretch/>
        </p:blipFill>
        <p:spPr>
          <a:xfrm>
            <a:off x="2764124" y="1419535"/>
            <a:ext cx="9238636" cy="509693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3EDF353-DEF9-6C04-7BE0-F0E9B2F428E2}"/>
              </a:ext>
            </a:extLst>
          </p:cNvPr>
          <p:cNvSpPr txBox="1"/>
          <p:nvPr/>
        </p:nvSpPr>
        <p:spPr>
          <a:xfrm>
            <a:off x="8966201" y="159434"/>
            <a:ext cx="363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Thomas Lin Pedersen </a:t>
            </a:r>
          </a:p>
          <a:p>
            <a:pPr algn="ctr"/>
            <a:r>
              <a:rPr lang="en-US" dirty="0"/>
              <a:t>(AKA The GOAT of </a:t>
            </a:r>
            <a:r>
              <a:rPr lang="en-US" dirty="0" err="1"/>
              <a:t>ggPlot</a:t>
            </a:r>
            <a:r>
              <a:rPr lang="en-US" dirty="0"/>
              <a:t>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5C509A5-E0F7-B03B-9B7C-7CBB77280829}"/>
              </a:ext>
            </a:extLst>
          </p:cNvPr>
          <p:cNvCxnSpPr>
            <a:stCxn id="22" idx="2"/>
          </p:cNvCxnSpPr>
          <p:nvPr/>
        </p:nvCxnSpPr>
        <p:spPr>
          <a:xfrm>
            <a:off x="10782301" y="805765"/>
            <a:ext cx="512232" cy="5912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View thomasp85's full-sized avatar">
            <a:extLst>
              <a:ext uri="{FF2B5EF4-FFF2-40B4-BE49-F238E27FC236}">
                <a16:creationId xmlns:a16="http://schemas.microsoft.com/office/drawing/2014/main" id="{D3F1860E-3E70-2399-A106-852C7C033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685" y="1419535"/>
            <a:ext cx="1370333" cy="137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56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10E0F-00DE-ED64-0359-CB52D8CF0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B500E-3FE4-C919-C503-EB1AB2689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206" y="142557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Tidy Data</a:t>
            </a:r>
          </a:p>
          <a:p>
            <a:pPr marL="0" indent="0">
              <a:buNone/>
            </a:pPr>
            <a:r>
              <a:rPr lang="en-US" dirty="0"/>
              <a:t>-each </a:t>
            </a:r>
            <a:r>
              <a:rPr lang="en-US" b="1" dirty="0"/>
              <a:t>unique</a:t>
            </a:r>
            <a:r>
              <a:rPr lang="en-US" dirty="0"/>
              <a:t> variable forms a column</a:t>
            </a:r>
          </a:p>
          <a:p>
            <a:pPr marL="0" indent="0">
              <a:buNone/>
            </a:pPr>
            <a:r>
              <a:rPr lang="en-US" dirty="0"/>
              <a:t>-each observation forms a row</a:t>
            </a:r>
          </a:p>
          <a:p>
            <a:pPr marL="0" indent="0">
              <a:buNone/>
            </a:pPr>
            <a:r>
              <a:rPr lang="en-US" dirty="0"/>
              <a:t>-each cell contains a single measurement</a:t>
            </a:r>
          </a:p>
          <a:p>
            <a:pPr marL="0" indent="0">
              <a:buNone/>
            </a:pPr>
            <a:r>
              <a:rPr lang="en-US" dirty="0"/>
              <a:t>-statistical analysis/data manipulation is done in R</a:t>
            </a:r>
          </a:p>
        </p:txBody>
      </p:sp>
      <p:pic>
        <p:nvPicPr>
          <p:cNvPr id="3074" name="Picture 2" descr="R for Data Science (2e) - 5 Data tidying">
            <a:extLst>
              <a:ext uri="{FF2B5EF4-FFF2-40B4-BE49-F238E27FC236}">
                <a16:creationId xmlns:a16="http://schemas.microsoft.com/office/drawing/2014/main" id="{BB58D612-DA0C-D04C-7DA5-51BF439F1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3164"/>
            <a:ext cx="5680440" cy="272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 for Data Science (2e) - 5 Data tidying">
            <a:extLst>
              <a:ext uri="{FF2B5EF4-FFF2-40B4-BE49-F238E27FC236}">
                <a16:creationId xmlns:a16="http://schemas.microsoft.com/office/drawing/2014/main" id="{FFDF6AEF-CE59-9A74-F99E-5A6834738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725" y="4441299"/>
            <a:ext cx="6391275" cy="241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DA1655-7909-6E69-42C3-D9F48C99B0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8923" t="44167" r="29254" b="19687"/>
          <a:stretch/>
        </p:blipFill>
        <p:spPr>
          <a:xfrm>
            <a:off x="6505575" y="186134"/>
            <a:ext cx="5686425" cy="247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9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1191E2-F139-62E4-CFFB-CCD47CA2C1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54" r="17599" b="6459"/>
          <a:stretch/>
        </p:blipFill>
        <p:spPr>
          <a:xfrm>
            <a:off x="0" y="271463"/>
            <a:ext cx="10868189" cy="595074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E4D73E-42E4-D6BA-1BE9-831F7AEE660A}"/>
              </a:ext>
            </a:extLst>
          </p:cNvPr>
          <p:cNvCxnSpPr/>
          <p:nvPr/>
        </p:nvCxnSpPr>
        <p:spPr>
          <a:xfrm>
            <a:off x="3679031" y="6043613"/>
            <a:ext cx="735807" cy="4286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EA6D60C-0D69-839D-2B06-822020FB68DD}"/>
              </a:ext>
            </a:extLst>
          </p:cNvPr>
          <p:cNvSpPr txBox="1"/>
          <p:nvPr/>
        </p:nvSpPr>
        <p:spPr>
          <a:xfrm>
            <a:off x="4476997" y="6586537"/>
            <a:ext cx="2333502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Multiple Tabs of Analysis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692320-B497-173E-EA7F-8AED4AE09D47}"/>
              </a:ext>
            </a:extLst>
          </p:cNvPr>
          <p:cNvCxnSpPr/>
          <p:nvPr/>
        </p:nvCxnSpPr>
        <p:spPr>
          <a:xfrm>
            <a:off x="6390563" y="5378948"/>
            <a:ext cx="735807" cy="4286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7E4C2D8-FD67-7CFF-DCCD-4345C3B5A7BF}"/>
              </a:ext>
            </a:extLst>
          </p:cNvPr>
          <p:cNvSpPr txBox="1"/>
          <p:nvPr/>
        </p:nvSpPr>
        <p:spPr>
          <a:xfrm>
            <a:off x="7126370" y="5681961"/>
            <a:ext cx="2333502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Graph made on spreadsheet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F8BF45F-9EAC-9D3A-8847-3262A393F85C}"/>
              </a:ext>
            </a:extLst>
          </p:cNvPr>
          <p:cNvCxnSpPr>
            <a:cxnSpLocks/>
          </p:cNvCxnSpPr>
          <p:nvPr/>
        </p:nvCxnSpPr>
        <p:spPr>
          <a:xfrm flipV="1">
            <a:off x="3914558" y="475013"/>
            <a:ext cx="746507" cy="34147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E626AA4-F01B-1ADB-2CD1-C9C13B81711A}"/>
              </a:ext>
            </a:extLst>
          </p:cNvPr>
          <p:cNvSpPr txBox="1"/>
          <p:nvPr/>
        </p:nvSpPr>
        <p:spPr>
          <a:xfrm>
            <a:off x="4476997" y="219350"/>
            <a:ext cx="2333502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Color coding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E8F22C8-8E10-4BAD-6DE1-85FE42188A56}"/>
              </a:ext>
            </a:extLst>
          </p:cNvPr>
          <p:cNvCxnSpPr>
            <a:cxnSpLocks/>
          </p:cNvCxnSpPr>
          <p:nvPr/>
        </p:nvCxnSpPr>
        <p:spPr>
          <a:xfrm flipV="1">
            <a:off x="1032813" y="1793174"/>
            <a:ext cx="475353" cy="1316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282A6C7-815B-A4DD-24EE-846A13416188}"/>
              </a:ext>
            </a:extLst>
          </p:cNvPr>
          <p:cNvSpPr txBox="1"/>
          <p:nvPr/>
        </p:nvSpPr>
        <p:spPr>
          <a:xfrm>
            <a:off x="1508166" y="1617077"/>
            <a:ext cx="2906672" cy="25391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50" b="1" dirty="0"/>
              <a:t>Rows have variables with repeating names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150CFDE-036F-7057-DB44-9CFBF60D10D8}"/>
              </a:ext>
            </a:extLst>
          </p:cNvPr>
          <p:cNvCxnSpPr>
            <a:cxnSpLocks/>
          </p:cNvCxnSpPr>
          <p:nvPr/>
        </p:nvCxnSpPr>
        <p:spPr>
          <a:xfrm flipH="1" flipV="1">
            <a:off x="1393371" y="273437"/>
            <a:ext cx="114795" cy="1316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5CC443A-0188-B620-F960-453871F0914F}"/>
              </a:ext>
            </a:extLst>
          </p:cNvPr>
          <p:cNvSpPr txBox="1"/>
          <p:nvPr/>
        </p:nvSpPr>
        <p:spPr>
          <a:xfrm>
            <a:off x="1393371" y="97340"/>
            <a:ext cx="2333502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Columns include values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CC4A4A8-9CF3-228E-DB0A-780679679CFB}"/>
              </a:ext>
            </a:extLst>
          </p:cNvPr>
          <p:cNvCxnSpPr>
            <a:cxnSpLocks/>
          </p:cNvCxnSpPr>
          <p:nvPr/>
        </p:nvCxnSpPr>
        <p:spPr>
          <a:xfrm flipV="1">
            <a:off x="3914558" y="5605867"/>
            <a:ext cx="746507" cy="34147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CF71DC3-29D9-5F3D-D690-E00E7336E38E}"/>
              </a:ext>
            </a:extLst>
          </p:cNvPr>
          <p:cNvSpPr txBox="1"/>
          <p:nvPr/>
        </p:nvSpPr>
        <p:spPr>
          <a:xfrm>
            <a:off x="4634687" y="5347181"/>
            <a:ext cx="2333502" cy="60016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b="1" dirty="0"/>
              <a:t>Statistics and data</a:t>
            </a:r>
          </a:p>
          <a:p>
            <a:r>
              <a:rPr lang="en-US" sz="1100" b="1" dirty="0"/>
              <a:t>Manipulation performed on data sheet</a:t>
            </a:r>
          </a:p>
        </p:txBody>
      </p:sp>
    </p:spTree>
    <p:extLst>
      <p:ext uri="{BB962C8B-B14F-4D97-AF65-F5344CB8AC3E}">
        <p14:creationId xmlns:p14="http://schemas.microsoft.com/office/powerpoint/2010/main" val="418767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6" grpId="0" animBg="1"/>
      <p:bldP spid="18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435655-B2D1-D696-C936-E0AFADEDCE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0" t="21875" r="32770" b="52235"/>
          <a:stretch/>
        </p:blipFill>
        <p:spPr>
          <a:xfrm>
            <a:off x="0" y="842245"/>
            <a:ext cx="9220200" cy="226671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DF221AA-D25D-EE40-3E47-ED813CB3C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467" y="-29527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Is this tidy data?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E41117-1C6B-47E9-EA58-15126931ACB8}"/>
              </a:ext>
            </a:extLst>
          </p:cNvPr>
          <p:cNvSpPr txBox="1"/>
          <p:nvPr/>
        </p:nvSpPr>
        <p:spPr>
          <a:xfrm>
            <a:off x="10007598" y="1030288"/>
            <a:ext cx="21844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New column can be made of replicates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New column can be made of concentrations</a:t>
            </a:r>
          </a:p>
        </p:txBody>
      </p:sp>
    </p:spTree>
    <p:extLst>
      <p:ext uri="{BB962C8B-B14F-4D97-AF65-F5344CB8AC3E}">
        <p14:creationId xmlns:p14="http://schemas.microsoft.com/office/powerpoint/2010/main" val="96624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FA58C7-49BE-7879-35FB-C0168FCADD91}"/>
              </a:ext>
            </a:extLst>
          </p:cNvPr>
          <p:cNvCxnSpPr>
            <a:cxnSpLocks/>
          </p:cNvCxnSpPr>
          <p:nvPr/>
        </p:nvCxnSpPr>
        <p:spPr>
          <a:xfrm flipH="1" flipV="1">
            <a:off x="600910" y="930220"/>
            <a:ext cx="334922" cy="24184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74B4885-0C85-30F9-1148-261E2D7B58C7}"/>
              </a:ext>
            </a:extLst>
          </p:cNvPr>
          <p:cNvSpPr txBox="1"/>
          <p:nvPr/>
        </p:nvSpPr>
        <p:spPr>
          <a:xfrm>
            <a:off x="0" y="381256"/>
            <a:ext cx="2333502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Time made into column with values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523685-8958-BF0C-0566-30DE770AC68B}"/>
              </a:ext>
            </a:extLst>
          </p:cNvPr>
          <p:cNvCxnSpPr>
            <a:cxnSpLocks/>
          </p:cNvCxnSpPr>
          <p:nvPr/>
        </p:nvCxnSpPr>
        <p:spPr>
          <a:xfrm flipH="1" flipV="1">
            <a:off x="3237232" y="847523"/>
            <a:ext cx="225631" cy="25257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82E6DFB-5A53-CAE2-7ADB-F14ABFE2A2F7}"/>
              </a:ext>
            </a:extLst>
          </p:cNvPr>
          <p:cNvSpPr txBox="1"/>
          <p:nvPr/>
        </p:nvSpPr>
        <p:spPr>
          <a:xfrm>
            <a:off x="3175073" y="309296"/>
            <a:ext cx="2333502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Unique column variable names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1A74E2-AEB0-B077-5F78-F20308E9A1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" t="21732" r="74117" b="53174"/>
          <a:stretch/>
        </p:blipFill>
        <p:spPr>
          <a:xfrm>
            <a:off x="792120" y="1172062"/>
            <a:ext cx="5798995" cy="3501538"/>
          </a:xfrm>
          <a:prstGeom prst="rect">
            <a:avLst/>
          </a:prstGeom>
        </p:spPr>
      </p:pic>
      <p:pic>
        <p:nvPicPr>
          <p:cNvPr id="5122" name="Picture 2" descr="What does the chef's kiss emoji mean? | The US Sun">
            <a:extLst>
              <a:ext uri="{FF2B5EF4-FFF2-40B4-BE49-F238E27FC236}">
                <a16:creationId xmlns:a16="http://schemas.microsoft.com/office/drawing/2014/main" id="{C491F6D9-0633-63F7-3731-45B8E4622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034" y="1894586"/>
            <a:ext cx="4210050" cy="235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55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11267</TotalTime>
  <Words>626</Words>
  <Application>Microsoft Office PowerPoint</Application>
  <PresentationFormat>Widescreen</PresentationFormat>
  <Paragraphs>119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Calibri Light</vt:lpstr>
      <vt:lpstr>Courier New</vt:lpstr>
      <vt:lpstr>Google Sans</vt:lpstr>
      <vt:lpstr>proxima-nova</vt:lpstr>
      <vt:lpstr>Roboto</vt:lpstr>
      <vt:lpstr>Times New Roman</vt:lpstr>
      <vt:lpstr>Office Theme</vt:lpstr>
      <vt:lpstr> Introduction to ggPlot </vt:lpstr>
      <vt:lpstr>Agenda and Learning Objectives</vt:lpstr>
      <vt:lpstr>You get the data, now what?</vt:lpstr>
      <vt:lpstr>Basic Plotting with R (Code chunk #1)</vt:lpstr>
      <vt:lpstr>PowerPoint Presentation</vt:lpstr>
      <vt:lpstr>Data</vt:lpstr>
      <vt:lpstr>PowerPoint Presentation</vt:lpstr>
      <vt:lpstr>Is this tidy data?</vt:lpstr>
      <vt:lpstr>PowerPoint Presentation</vt:lpstr>
      <vt:lpstr>Data Sets (Code Chunk #2a and 2b)</vt:lpstr>
      <vt:lpstr>Aesthetics (Code Chunk 2c and 3)</vt:lpstr>
      <vt:lpstr>Geometries Code Chunk 4</vt:lpstr>
      <vt:lpstr>Back to Aesthetics (Code Chunk 5d)</vt:lpstr>
      <vt:lpstr>More Geometries, Multiple Geometries (Code Chunk 7)</vt:lpstr>
      <vt:lpstr>Themes</vt:lpstr>
      <vt:lpstr> Introduction to ggPlot Day 2 </vt:lpstr>
      <vt:lpstr>Spontaneous deamination is a common source of DNA damage</vt:lpstr>
      <vt:lpstr>Spontaneous deamination is a common source of DNA damage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Introduction to ggPlot (AKA How to Make Pretty Graphs)</dc:title>
  <dc:creator>Alex Alon</dc:creator>
  <cp:lastModifiedBy>Alex Alon</cp:lastModifiedBy>
  <cp:revision>246</cp:revision>
  <dcterms:created xsi:type="dcterms:W3CDTF">2024-01-27T21:28:39Z</dcterms:created>
  <dcterms:modified xsi:type="dcterms:W3CDTF">2024-02-11T04:19:54Z</dcterms:modified>
</cp:coreProperties>
</file>